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2.xml" ContentType="application/vnd.openxmlformats-officedocument.drawingml.chart+xml"/>
  <Override PartName="/ppt/notesSlides/notesSlide10.xml" ContentType="application/vnd.openxmlformats-officedocument.presentationml.notesSlide+xml"/>
  <Override PartName="/ppt/charts/chart3.xml" ContentType="application/vnd.openxmlformats-officedocument.drawingml.chart+xml"/>
  <Override PartName="/ppt/notesSlides/notesSlide11.xml" ContentType="application/vnd.openxmlformats-officedocument.presentationml.notesSlide+xml"/>
  <Override PartName="/ppt/charts/chart4.xml" ContentType="application/vnd.openxmlformats-officedocument.drawingml.chart+xml"/>
  <Override PartName="/ppt/notesSlides/notesSlide12.xml" ContentType="application/vnd.openxmlformats-officedocument.presentationml.notesSlide+xml"/>
  <Override PartName="/ppt/charts/chart5.xml" ContentType="application/vnd.openxmlformats-officedocument.drawingml.chart+xml"/>
  <Override PartName="/ppt/notesSlides/notesSlide13.xml" ContentType="application/vnd.openxmlformats-officedocument.presentationml.notesSlide+xml"/>
  <Override PartName="/ppt/charts/chart6.xml" ContentType="application/vnd.openxmlformats-officedocument.drawingml.chart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notesMasterIdLst>
    <p:notesMasterId r:id="rId31"/>
  </p:notesMasterIdLst>
  <p:handoutMasterIdLst>
    <p:handoutMasterId r:id="rId32"/>
  </p:handoutMasterIdLst>
  <p:sldIdLst>
    <p:sldId id="413" r:id="rId2"/>
    <p:sldId id="496" r:id="rId3"/>
    <p:sldId id="497" r:id="rId4"/>
    <p:sldId id="498" r:id="rId5"/>
    <p:sldId id="537" r:id="rId6"/>
    <p:sldId id="531" r:id="rId7"/>
    <p:sldId id="535" r:id="rId8"/>
    <p:sldId id="538" r:id="rId9"/>
    <p:sldId id="536" r:id="rId10"/>
    <p:sldId id="539" r:id="rId11"/>
    <p:sldId id="540" r:id="rId12"/>
    <p:sldId id="541" r:id="rId13"/>
    <p:sldId id="542" r:id="rId14"/>
    <p:sldId id="543" r:id="rId15"/>
    <p:sldId id="544" r:id="rId16"/>
    <p:sldId id="545" r:id="rId17"/>
    <p:sldId id="546" r:id="rId18"/>
    <p:sldId id="547" r:id="rId19"/>
    <p:sldId id="548" r:id="rId20"/>
    <p:sldId id="549" r:id="rId21"/>
    <p:sldId id="550" r:id="rId22"/>
    <p:sldId id="551" r:id="rId23"/>
    <p:sldId id="557" r:id="rId24"/>
    <p:sldId id="558" r:id="rId25"/>
    <p:sldId id="559" r:id="rId26"/>
    <p:sldId id="552" r:id="rId27"/>
    <p:sldId id="556" r:id="rId28"/>
    <p:sldId id="554" r:id="rId29"/>
    <p:sldId id="555" r:id="rId30"/>
  </p:sldIdLst>
  <p:sldSz cx="9144000" cy="5143500" type="screen16x9"/>
  <p:notesSz cx="6761163" cy="99425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060"/>
    <a:srgbClr val="CDFFE4"/>
    <a:srgbClr val="40AEF2"/>
    <a:srgbClr val="004DE6"/>
    <a:srgbClr val="006600"/>
    <a:srgbClr val="0E86D0"/>
    <a:srgbClr val="81FF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537" autoAdjust="0"/>
    <p:restoredTop sz="87792" autoAdjust="0"/>
  </p:normalViewPr>
  <p:slideViewPr>
    <p:cSldViewPr>
      <p:cViewPr varScale="1">
        <p:scale>
          <a:sx n="123" d="100"/>
          <a:sy n="123" d="100"/>
        </p:scale>
        <p:origin x="-174" y="-9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21816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F:\&#1089;&#1086;&#1074;&#1077;&#1097;&#1072;&#1085;&#1080;&#1077;%20&#1053;&#1080;&#1078;&#1085;&#1077;&#1082;&#1072;&#1089;&#1082;\&#1051;&#1080;&#1089;&#1090;%20Microsoft%20Excel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F:\&#1089;&#1086;&#1074;&#1077;&#1097;&#1072;&#1085;&#1080;&#1077;%20&#1053;&#1080;&#1078;&#1085;&#1077;&#1082;&#1072;&#1089;&#1082;\&#1051;&#1080;&#1089;&#1090;%20Microsoft%20Excel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F:\&#1089;&#1086;&#1074;&#1077;&#1097;&#1072;&#1085;&#1080;&#1077;%20&#1053;&#1080;&#1078;&#1085;&#1077;&#1082;&#1072;&#1089;&#1082;\&#1051;&#1080;&#1089;&#1090;%20Microsoft%20Excel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F:\&#1089;&#1086;&#1074;&#1077;&#1097;&#1072;&#1085;&#1080;&#1077;%20&#1053;&#1080;&#1078;&#1085;&#1077;&#1082;&#1072;&#1089;&#1082;\&#1051;&#1080;&#1089;&#1090;%20Microsoft%20Excel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F:\&#1089;&#1086;&#1074;&#1077;&#1097;&#1072;&#1085;&#1080;&#1077;%20&#1053;&#1080;&#1078;&#1085;&#1077;&#1082;&#1072;&#1089;&#1082;\&#1051;&#1080;&#1089;&#1090;%20Microsoft%20Excel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F:\&#1089;&#1086;&#1074;&#1077;&#1097;&#1072;&#1085;&#1080;&#1077;%20&#1053;&#1080;&#1078;&#1085;&#1077;&#1082;&#1072;&#1089;&#1082;\&#1051;&#1080;&#1089;&#1090;%20Microsoft%20Excel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clustered"/>
        <c:varyColors val="0"/>
        <c:ser>
          <c:idx val="0"/>
          <c:order val="0"/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Лист2!$A$3:$A$14</c:f>
              <c:strCache>
                <c:ptCount val="12"/>
                <c:pt idx="0">
                  <c:v>Математика </c:v>
                </c:pt>
                <c:pt idx="1">
                  <c:v>Русский язык и литература </c:v>
                </c:pt>
                <c:pt idx="2">
                  <c:v>Татарский язык и литература </c:v>
                </c:pt>
                <c:pt idx="3">
                  <c:v>Английский язык</c:v>
                </c:pt>
                <c:pt idx="4">
                  <c:v>Начальные классы </c:v>
                </c:pt>
                <c:pt idx="5">
                  <c:v>История </c:v>
                </c:pt>
                <c:pt idx="6">
                  <c:v>Биология</c:v>
                </c:pt>
                <c:pt idx="7">
                  <c:v>Физика </c:v>
                </c:pt>
                <c:pt idx="8">
                  <c:v>География</c:v>
                </c:pt>
                <c:pt idx="9">
                  <c:v>Физкультура </c:v>
                </c:pt>
                <c:pt idx="10">
                  <c:v>Информатика </c:v>
                </c:pt>
                <c:pt idx="11">
                  <c:v>Искусство</c:v>
                </c:pt>
              </c:strCache>
            </c:strRef>
          </c:cat>
          <c:val>
            <c:numRef>
              <c:f>Лист2!$B$3:$B$14</c:f>
              <c:numCache>
                <c:formatCode>General</c:formatCode>
                <c:ptCount val="12"/>
                <c:pt idx="0">
                  <c:v>48</c:v>
                </c:pt>
                <c:pt idx="1">
                  <c:v>72</c:v>
                </c:pt>
                <c:pt idx="2">
                  <c:v>36</c:v>
                </c:pt>
                <c:pt idx="3">
                  <c:v>11</c:v>
                </c:pt>
                <c:pt idx="4">
                  <c:v>49</c:v>
                </c:pt>
                <c:pt idx="5">
                  <c:v>18</c:v>
                </c:pt>
                <c:pt idx="6">
                  <c:v>19</c:v>
                </c:pt>
                <c:pt idx="7">
                  <c:v>30</c:v>
                </c:pt>
                <c:pt idx="8">
                  <c:v>7</c:v>
                </c:pt>
                <c:pt idx="9">
                  <c:v>12</c:v>
                </c:pt>
                <c:pt idx="10">
                  <c:v>6</c:v>
                </c:pt>
                <c:pt idx="11">
                  <c:v>10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9076480"/>
        <c:axId val="89078016"/>
      </c:barChart>
      <c:catAx>
        <c:axId val="89076480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ru-RU"/>
          </a:p>
        </c:txPr>
        <c:crossAx val="89078016"/>
        <c:crosses val="autoZero"/>
        <c:auto val="1"/>
        <c:lblAlgn val="ctr"/>
        <c:lblOffset val="100"/>
        <c:noMultiLvlLbl val="0"/>
      </c:catAx>
      <c:valAx>
        <c:axId val="89078016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crossAx val="8907648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clustered"/>
        <c:varyColors val="0"/>
        <c:ser>
          <c:idx val="0"/>
          <c:order val="0"/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Лист1!$A$4:$A$9</c:f>
              <c:strCache>
                <c:ptCount val="6"/>
                <c:pt idx="0">
                  <c:v>Постановка проблемных вопросов, создание проблемной ситуации</c:v>
                </c:pt>
                <c:pt idx="1">
                  <c:v>Наличие заданий поискового характера  (докажи, объясни, оцени, сравни, найди, соотнеси и т.д.)</c:v>
                </c:pt>
                <c:pt idx="2">
                  <c:v>Использование методов познания  (наблюдение, опыт, поиск информации, продуктивное чтение)</c:v>
                </c:pt>
                <c:pt idx="3">
                  <c:v>Применение диалоговых форм обучения</c:v>
                </c:pt>
                <c:pt idx="4">
                  <c:v>Реализация дифференцированного подхода</c:v>
                </c:pt>
                <c:pt idx="5">
                  <c:v>Формирование навыков самоконтроля и самооценки</c:v>
                </c:pt>
              </c:strCache>
            </c:strRef>
          </c:cat>
          <c:val>
            <c:numRef>
              <c:f>Лист1!$B$4:$B$9</c:f>
              <c:numCache>
                <c:formatCode>0%</c:formatCode>
                <c:ptCount val="6"/>
                <c:pt idx="0">
                  <c:v>0.37</c:v>
                </c:pt>
                <c:pt idx="1">
                  <c:v>0.43</c:v>
                </c:pt>
                <c:pt idx="2">
                  <c:v>0.3</c:v>
                </c:pt>
                <c:pt idx="3">
                  <c:v>0.28000000000000003</c:v>
                </c:pt>
                <c:pt idx="4">
                  <c:v>0.33</c:v>
                </c:pt>
                <c:pt idx="5">
                  <c:v>0.68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0596480"/>
        <c:axId val="90598016"/>
      </c:barChart>
      <c:catAx>
        <c:axId val="90596480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6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90598016"/>
        <c:crosses val="autoZero"/>
        <c:auto val="1"/>
        <c:lblAlgn val="ctr"/>
        <c:lblOffset val="100"/>
        <c:noMultiLvlLbl val="0"/>
      </c:catAx>
      <c:valAx>
        <c:axId val="90598016"/>
        <c:scaling>
          <c:orientation val="minMax"/>
        </c:scaling>
        <c:delete val="0"/>
        <c:axPos val="b"/>
        <c:majorGridlines/>
        <c:numFmt formatCode="0%" sourceLinked="1"/>
        <c:majorTickMark val="out"/>
        <c:minorTickMark val="none"/>
        <c:tickLblPos val="nextTo"/>
        <c:crossAx val="9059648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clustered"/>
        <c:varyColors val="0"/>
        <c:ser>
          <c:idx val="0"/>
          <c:order val="0"/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Лист1!$D$13:$D$17</c:f>
              <c:strCache>
                <c:ptCount val="5"/>
                <c:pt idx="0">
                  <c:v>Учит планировать, строить алгоритм действий</c:v>
                </c:pt>
                <c:pt idx="1">
                  <c:v>Учит находить наиболее рациональные способы выполнения заданий</c:v>
                </c:pt>
                <c:pt idx="2">
                  <c:v>Учит самооценке, самоконтролю выполненной работы</c:v>
                </c:pt>
                <c:pt idx="3">
                  <c:v>Учит работать по алгоритму, по образцу</c:v>
                </c:pt>
                <c:pt idx="4">
                  <c:v>Учит организации рабочего места, рациональному размещению учебных средств</c:v>
                </c:pt>
              </c:strCache>
            </c:strRef>
          </c:cat>
          <c:val>
            <c:numRef>
              <c:f>Лист1!$E$13:$E$17</c:f>
              <c:numCache>
                <c:formatCode>0%</c:formatCode>
                <c:ptCount val="5"/>
                <c:pt idx="0">
                  <c:v>0.18</c:v>
                </c:pt>
                <c:pt idx="1">
                  <c:v>0.55000000000000004</c:v>
                </c:pt>
                <c:pt idx="2">
                  <c:v>0.65</c:v>
                </c:pt>
                <c:pt idx="3">
                  <c:v>0.37</c:v>
                </c:pt>
                <c:pt idx="4">
                  <c:v>0.17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1890816"/>
        <c:axId val="91892352"/>
      </c:barChart>
      <c:catAx>
        <c:axId val="91890816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6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91892352"/>
        <c:crosses val="autoZero"/>
        <c:auto val="1"/>
        <c:lblAlgn val="ctr"/>
        <c:lblOffset val="100"/>
        <c:noMultiLvlLbl val="0"/>
      </c:catAx>
      <c:valAx>
        <c:axId val="91892352"/>
        <c:scaling>
          <c:orientation val="minMax"/>
        </c:scaling>
        <c:delete val="0"/>
        <c:axPos val="b"/>
        <c:majorGridlines/>
        <c:numFmt formatCode="0%" sourceLinked="1"/>
        <c:majorTickMark val="out"/>
        <c:minorTickMark val="none"/>
        <c:tickLblPos val="nextTo"/>
        <c:crossAx val="9189081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clustered"/>
        <c:varyColors val="0"/>
        <c:ser>
          <c:idx val="0"/>
          <c:order val="0"/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Лист1!$D$19:$D$23</c:f>
              <c:strCache>
                <c:ptCount val="5"/>
                <c:pt idx="0">
                  <c:v>Обучает умению слушать и записывать содержание и объяснения учителя или ответ ученика</c:v>
                </c:pt>
                <c:pt idx="1">
                  <c:v>Развивает монологическую речь</c:v>
                </c:pt>
                <c:pt idx="2">
                  <c:v>Развивает диалоговую речь</c:v>
                </c:pt>
                <c:pt idx="3">
                  <c:v>Учит ставить вопросы</c:v>
                </c:pt>
                <c:pt idx="4">
                  <c:v>Учит способам взаимодействия учебного сотрудничества (ученик – ученик)</c:v>
                </c:pt>
              </c:strCache>
            </c:strRef>
          </c:cat>
          <c:val>
            <c:numRef>
              <c:f>Лист1!$E$19:$E$23</c:f>
              <c:numCache>
                <c:formatCode>0%</c:formatCode>
                <c:ptCount val="5"/>
                <c:pt idx="0">
                  <c:v>0.23</c:v>
                </c:pt>
                <c:pt idx="1">
                  <c:v>0.57999999999999996</c:v>
                </c:pt>
                <c:pt idx="2">
                  <c:v>0.32</c:v>
                </c:pt>
                <c:pt idx="3">
                  <c:v>0.36</c:v>
                </c:pt>
                <c:pt idx="4">
                  <c:v>0.28000000000000003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1952256"/>
        <c:axId val="91953792"/>
      </c:barChart>
      <c:catAx>
        <c:axId val="91952256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crossAx val="91953792"/>
        <c:crosses val="autoZero"/>
        <c:auto val="1"/>
        <c:lblAlgn val="ctr"/>
        <c:lblOffset val="100"/>
        <c:noMultiLvlLbl val="0"/>
      </c:catAx>
      <c:valAx>
        <c:axId val="91953792"/>
        <c:scaling>
          <c:orientation val="minMax"/>
        </c:scaling>
        <c:delete val="0"/>
        <c:axPos val="b"/>
        <c:majorGridlines/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 sz="1000"/>
            </a:pPr>
            <a:endParaRPr lang="ru-RU"/>
          </a:p>
        </c:txPr>
        <c:crossAx val="9195225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6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clustered"/>
        <c:varyColors val="0"/>
        <c:ser>
          <c:idx val="0"/>
          <c:order val="0"/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Лист1!$D$25:$D$29</c:f>
              <c:strCache>
                <c:ptCount val="5"/>
                <c:pt idx="0">
                  <c:v>Работает над формированием логических умений (анализ, сравнение, обобщение)</c:v>
                </c:pt>
                <c:pt idx="1">
                  <c:v>Опирается на субъективный опыт учащихся</c:v>
                </c:pt>
                <c:pt idx="2">
                  <c:v>Учит формулировке проблемы</c:v>
                </c:pt>
                <c:pt idx="3">
                  <c:v>Работает над формированием знаково-символических действий (моделирование)</c:v>
                </c:pt>
                <c:pt idx="4">
                  <c:v>Осуществляет межпредметные связи</c:v>
                </c:pt>
              </c:strCache>
            </c:strRef>
          </c:cat>
          <c:val>
            <c:numRef>
              <c:f>Лист1!$E$25:$E$29</c:f>
              <c:numCache>
                <c:formatCode>0%</c:formatCode>
                <c:ptCount val="5"/>
                <c:pt idx="0">
                  <c:v>0.15</c:v>
                </c:pt>
                <c:pt idx="1">
                  <c:v>0.22</c:v>
                </c:pt>
                <c:pt idx="2">
                  <c:v>0.45</c:v>
                </c:pt>
                <c:pt idx="3">
                  <c:v>0.78</c:v>
                </c:pt>
                <c:pt idx="4">
                  <c:v>0.26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3340800"/>
        <c:axId val="93342336"/>
      </c:barChart>
      <c:catAx>
        <c:axId val="93340800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crossAx val="93342336"/>
        <c:crosses val="autoZero"/>
        <c:auto val="1"/>
        <c:lblAlgn val="ctr"/>
        <c:lblOffset val="100"/>
        <c:noMultiLvlLbl val="0"/>
      </c:catAx>
      <c:valAx>
        <c:axId val="93342336"/>
        <c:scaling>
          <c:orientation val="minMax"/>
        </c:scaling>
        <c:delete val="0"/>
        <c:axPos val="b"/>
        <c:majorGridlines/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 sz="1000"/>
            </a:pPr>
            <a:endParaRPr lang="ru-RU"/>
          </a:p>
        </c:txPr>
        <c:crossAx val="9334080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6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clustered"/>
        <c:varyColors val="0"/>
        <c:ser>
          <c:idx val="0"/>
          <c:order val="0"/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Лист1!$J$53:$J$58</c:f>
              <c:strCache>
                <c:ptCount val="6"/>
                <c:pt idx="0">
                  <c:v>Уделяет внимание процессу чтения на уроке</c:v>
                </c:pt>
                <c:pt idx="1">
                  <c:v>Учит ориентироваться в тексте и поиску нужной информации</c:v>
                </c:pt>
                <c:pt idx="2">
                  <c:v>Определяют тему и главную мысль</c:v>
                </c:pt>
                <c:pt idx="3">
                  <c:v>Обучает методам работы с учебником и другими источниками информации</c:v>
                </c:pt>
                <c:pt idx="4">
                  <c:v>Учит работать с планом, тезисами, конспектом, схемами, таблицами, диаграммами</c:v>
                </c:pt>
                <c:pt idx="5">
                  <c:v>Учит ориентироваться в словарях и справочниках</c:v>
                </c:pt>
              </c:strCache>
            </c:strRef>
          </c:cat>
          <c:val>
            <c:numRef>
              <c:f>Лист1!$K$53:$K$58</c:f>
              <c:numCache>
                <c:formatCode>0%</c:formatCode>
                <c:ptCount val="6"/>
                <c:pt idx="0">
                  <c:v>0.26</c:v>
                </c:pt>
                <c:pt idx="1">
                  <c:v>0.31</c:v>
                </c:pt>
                <c:pt idx="2">
                  <c:v>0.32</c:v>
                </c:pt>
                <c:pt idx="3">
                  <c:v>0.35</c:v>
                </c:pt>
                <c:pt idx="4">
                  <c:v>0.45</c:v>
                </c:pt>
                <c:pt idx="5">
                  <c:v>0.38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3381760"/>
        <c:axId val="93383296"/>
      </c:barChart>
      <c:catAx>
        <c:axId val="93381760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crossAx val="93383296"/>
        <c:crosses val="autoZero"/>
        <c:auto val="1"/>
        <c:lblAlgn val="ctr"/>
        <c:lblOffset val="100"/>
        <c:noMultiLvlLbl val="0"/>
      </c:catAx>
      <c:valAx>
        <c:axId val="93383296"/>
        <c:scaling>
          <c:orientation val="minMax"/>
        </c:scaling>
        <c:delete val="0"/>
        <c:axPos val="b"/>
        <c:majorGridlines/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 sz="1100"/>
            </a:pPr>
            <a:endParaRPr lang="ru-RU"/>
          </a:p>
        </c:txPr>
        <c:crossAx val="9338176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6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9838" cy="497125"/>
          </a:xfrm>
          <a:prstGeom prst="rect">
            <a:avLst/>
          </a:prstGeom>
        </p:spPr>
        <p:txBody>
          <a:bodyPr vert="horz" lIns="91979" tIns="45990" rIns="91979" bIns="4599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29761" y="0"/>
            <a:ext cx="2929838" cy="497125"/>
          </a:xfrm>
          <a:prstGeom prst="rect">
            <a:avLst/>
          </a:prstGeom>
        </p:spPr>
        <p:txBody>
          <a:bodyPr vert="horz" lIns="91979" tIns="45990" rIns="91979" bIns="45990" rtlCol="0"/>
          <a:lstStyle>
            <a:lvl1pPr algn="r">
              <a:defRPr sz="1200"/>
            </a:lvl1pPr>
          </a:lstStyle>
          <a:p>
            <a:fld id="{CEB0A6E0-3A9D-4EAC-A11E-FEC605EA2F28}" type="datetimeFigureOut">
              <a:rPr lang="ru-RU" smtClean="0"/>
              <a:pPr/>
              <a:t>29.03.2016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43662"/>
            <a:ext cx="2929838" cy="497125"/>
          </a:xfrm>
          <a:prstGeom prst="rect">
            <a:avLst/>
          </a:prstGeom>
        </p:spPr>
        <p:txBody>
          <a:bodyPr vert="horz" lIns="91979" tIns="45990" rIns="91979" bIns="4599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29761" y="9443662"/>
            <a:ext cx="2929838" cy="497125"/>
          </a:xfrm>
          <a:prstGeom prst="rect">
            <a:avLst/>
          </a:prstGeom>
        </p:spPr>
        <p:txBody>
          <a:bodyPr vert="horz" lIns="91979" tIns="45990" rIns="91979" bIns="45990" rtlCol="0" anchor="b"/>
          <a:lstStyle>
            <a:lvl1pPr algn="r">
              <a:defRPr sz="1200"/>
            </a:lvl1pPr>
          </a:lstStyle>
          <a:p>
            <a:fld id="{CD3AF319-A184-45FC-9DE2-EB9CD3FA17B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18676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9838" cy="497125"/>
          </a:xfrm>
          <a:prstGeom prst="rect">
            <a:avLst/>
          </a:prstGeom>
        </p:spPr>
        <p:txBody>
          <a:bodyPr vert="horz" lIns="91979" tIns="45990" rIns="91979" bIns="4599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29761" y="0"/>
            <a:ext cx="2929838" cy="497125"/>
          </a:xfrm>
          <a:prstGeom prst="rect">
            <a:avLst/>
          </a:prstGeom>
        </p:spPr>
        <p:txBody>
          <a:bodyPr vert="horz" lIns="91979" tIns="45990" rIns="91979" bIns="45990" rtlCol="0"/>
          <a:lstStyle>
            <a:lvl1pPr algn="r">
              <a:defRPr sz="1200"/>
            </a:lvl1pPr>
          </a:lstStyle>
          <a:p>
            <a:fld id="{D2936C33-2F50-4361-9651-B5934CDC7413}" type="datetimeFigureOut">
              <a:rPr lang="ru-RU" smtClean="0"/>
              <a:pPr/>
              <a:t>29.03.2016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5088" y="744538"/>
            <a:ext cx="6630987" cy="3730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979" tIns="45990" rIns="91979" bIns="4599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6117" y="4722694"/>
            <a:ext cx="5408930" cy="4474131"/>
          </a:xfrm>
          <a:prstGeom prst="rect">
            <a:avLst/>
          </a:prstGeom>
        </p:spPr>
        <p:txBody>
          <a:bodyPr vert="horz" lIns="91979" tIns="45990" rIns="91979" bIns="4599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3662"/>
            <a:ext cx="2929838" cy="497125"/>
          </a:xfrm>
          <a:prstGeom prst="rect">
            <a:avLst/>
          </a:prstGeom>
        </p:spPr>
        <p:txBody>
          <a:bodyPr vert="horz" lIns="91979" tIns="45990" rIns="91979" bIns="4599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29761" y="9443662"/>
            <a:ext cx="2929838" cy="497125"/>
          </a:xfrm>
          <a:prstGeom prst="rect">
            <a:avLst/>
          </a:prstGeom>
        </p:spPr>
        <p:txBody>
          <a:bodyPr vert="horz" lIns="91979" tIns="45990" rIns="91979" bIns="45990" rtlCol="0" anchor="b"/>
          <a:lstStyle>
            <a:lvl1pPr algn="r">
              <a:defRPr sz="1200"/>
            </a:lvl1pPr>
          </a:lstStyle>
          <a:p>
            <a:fld id="{59E3846F-E4DD-4C7C-A04D-B5CB438F4AB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713065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 txBox="1">
            <a:spLocks noGrp="1" noChangeArrowheads="1"/>
          </p:cNvSpPr>
          <p:nvPr/>
        </p:nvSpPr>
        <p:spPr bwMode="auto">
          <a:xfrm>
            <a:off x="3830543" y="9442700"/>
            <a:ext cx="2929052" cy="498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59" tIns="46029" rIns="92059" bIns="46029" anchor="b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541BCA10-A7A4-4163-B094-1F4C48BA7439}" type="slidenum">
              <a:rPr lang="ru-RU" sz="1200">
                <a:cs typeface="Arial" charset="0"/>
              </a:rPr>
              <a:pPr algn="r" eaLnBrk="1" hangingPunct="1"/>
              <a:t>1</a:t>
            </a:fld>
            <a:endParaRPr lang="ru-RU" sz="1200" dirty="0">
              <a:cs typeface="Arial" charset="0"/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5088" y="744538"/>
            <a:ext cx="6630987" cy="3730625"/>
          </a:xfrm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6774987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 txBox="1">
            <a:spLocks noGrp="1" noChangeArrowheads="1"/>
          </p:cNvSpPr>
          <p:nvPr/>
        </p:nvSpPr>
        <p:spPr bwMode="auto">
          <a:xfrm>
            <a:off x="3830543" y="9442700"/>
            <a:ext cx="2929052" cy="498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59" tIns="46029" rIns="92059" bIns="46029" anchor="b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541BCA10-A7A4-4163-B094-1F4C48BA7439}" type="slidenum">
              <a:rPr lang="ru-RU" sz="1200">
                <a:solidFill>
                  <a:prstClr val="black"/>
                </a:solidFill>
                <a:cs typeface="Arial" charset="0"/>
              </a:rPr>
              <a:pPr algn="r" eaLnBrk="1" hangingPunct="1"/>
              <a:t>19</a:t>
            </a:fld>
            <a:endParaRPr lang="ru-RU" sz="1200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5088" y="744538"/>
            <a:ext cx="6630987" cy="3730625"/>
          </a:xfrm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0359586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 txBox="1">
            <a:spLocks noGrp="1" noChangeArrowheads="1"/>
          </p:cNvSpPr>
          <p:nvPr/>
        </p:nvSpPr>
        <p:spPr bwMode="auto">
          <a:xfrm>
            <a:off x="3830543" y="9442700"/>
            <a:ext cx="2929052" cy="498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59" tIns="46029" rIns="92059" bIns="46029" anchor="b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541BCA10-A7A4-4163-B094-1F4C48BA7439}" type="slidenum">
              <a:rPr lang="ru-RU" sz="1200">
                <a:solidFill>
                  <a:prstClr val="black"/>
                </a:solidFill>
                <a:cs typeface="Arial" charset="0"/>
              </a:rPr>
              <a:pPr algn="r" eaLnBrk="1" hangingPunct="1"/>
              <a:t>20</a:t>
            </a:fld>
            <a:endParaRPr lang="ru-RU" sz="1200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5088" y="744538"/>
            <a:ext cx="6630987" cy="3730625"/>
          </a:xfrm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6741467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 txBox="1">
            <a:spLocks noGrp="1" noChangeArrowheads="1"/>
          </p:cNvSpPr>
          <p:nvPr/>
        </p:nvSpPr>
        <p:spPr bwMode="auto">
          <a:xfrm>
            <a:off x="3830543" y="9442700"/>
            <a:ext cx="2929052" cy="498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59" tIns="46029" rIns="92059" bIns="46029" anchor="b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541BCA10-A7A4-4163-B094-1F4C48BA7439}" type="slidenum">
              <a:rPr lang="ru-RU" sz="1200">
                <a:solidFill>
                  <a:prstClr val="black"/>
                </a:solidFill>
                <a:cs typeface="Arial" charset="0"/>
              </a:rPr>
              <a:pPr algn="r" eaLnBrk="1" hangingPunct="1"/>
              <a:t>21</a:t>
            </a:fld>
            <a:endParaRPr lang="ru-RU" sz="1200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5088" y="744538"/>
            <a:ext cx="6630987" cy="3730625"/>
          </a:xfrm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6741467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 txBox="1">
            <a:spLocks noGrp="1" noChangeArrowheads="1"/>
          </p:cNvSpPr>
          <p:nvPr/>
        </p:nvSpPr>
        <p:spPr bwMode="auto">
          <a:xfrm>
            <a:off x="3830543" y="9442700"/>
            <a:ext cx="2929052" cy="498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59" tIns="46029" rIns="92059" bIns="46029" anchor="b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541BCA10-A7A4-4163-B094-1F4C48BA7439}" type="slidenum">
              <a:rPr lang="ru-RU" sz="1200">
                <a:solidFill>
                  <a:prstClr val="black"/>
                </a:solidFill>
                <a:cs typeface="Arial" charset="0"/>
              </a:rPr>
              <a:pPr algn="r" eaLnBrk="1" hangingPunct="1"/>
              <a:t>22</a:t>
            </a:fld>
            <a:endParaRPr lang="ru-RU" sz="1200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5088" y="744538"/>
            <a:ext cx="6630987" cy="3730625"/>
          </a:xfrm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8427408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 txBox="1">
            <a:spLocks noGrp="1" noChangeArrowheads="1"/>
          </p:cNvSpPr>
          <p:nvPr/>
        </p:nvSpPr>
        <p:spPr bwMode="auto">
          <a:xfrm>
            <a:off x="3830543" y="9442700"/>
            <a:ext cx="2929052" cy="498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59" tIns="46029" rIns="92059" bIns="46029" anchor="b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541BCA10-A7A4-4163-B094-1F4C48BA7439}" type="slidenum">
              <a:rPr lang="ru-RU" sz="1200">
                <a:solidFill>
                  <a:prstClr val="black"/>
                </a:solidFill>
                <a:cs typeface="Arial" charset="0"/>
              </a:rPr>
              <a:pPr algn="r" eaLnBrk="1" hangingPunct="1"/>
              <a:t>23</a:t>
            </a:fld>
            <a:endParaRPr lang="ru-RU" sz="1200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5088" y="744538"/>
            <a:ext cx="6630987" cy="3730625"/>
          </a:xfrm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8610390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 txBox="1">
            <a:spLocks noGrp="1" noChangeArrowheads="1"/>
          </p:cNvSpPr>
          <p:nvPr/>
        </p:nvSpPr>
        <p:spPr bwMode="auto">
          <a:xfrm>
            <a:off x="3830543" y="9442700"/>
            <a:ext cx="2929052" cy="498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59" tIns="46029" rIns="92059" bIns="46029" anchor="b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541BCA10-A7A4-4163-B094-1F4C48BA7439}" type="slidenum">
              <a:rPr lang="ru-RU" sz="1200">
                <a:solidFill>
                  <a:prstClr val="black"/>
                </a:solidFill>
                <a:cs typeface="Arial" charset="0"/>
              </a:rPr>
              <a:pPr algn="r" eaLnBrk="1" hangingPunct="1"/>
              <a:t>24</a:t>
            </a:fld>
            <a:endParaRPr lang="ru-RU" sz="1200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5088" y="744538"/>
            <a:ext cx="6630987" cy="3730625"/>
          </a:xfrm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9473049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 txBox="1">
            <a:spLocks noGrp="1" noChangeArrowheads="1"/>
          </p:cNvSpPr>
          <p:nvPr/>
        </p:nvSpPr>
        <p:spPr bwMode="auto">
          <a:xfrm>
            <a:off x="3830543" y="9442700"/>
            <a:ext cx="2929052" cy="498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59" tIns="46029" rIns="92059" bIns="46029" anchor="b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541BCA10-A7A4-4163-B094-1F4C48BA7439}" type="slidenum">
              <a:rPr lang="ru-RU" sz="1200">
                <a:solidFill>
                  <a:prstClr val="black"/>
                </a:solidFill>
                <a:cs typeface="Arial" charset="0"/>
              </a:rPr>
              <a:pPr algn="r" eaLnBrk="1" hangingPunct="1"/>
              <a:t>25</a:t>
            </a:fld>
            <a:endParaRPr lang="ru-RU" sz="1200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5088" y="744538"/>
            <a:ext cx="6630987" cy="3730625"/>
          </a:xfrm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1932345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 txBox="1">
            <a:spLocks noGrp="1" noChangeArrowheads="1"/>
          </p:cNvSpPr>
          <p:nvPr/>
        </p:nvSpPr>
        <p:spPr bwMode="auto">
          <a:xfrm>
            <a:off x="3830543" y="9442700"/>
            <a:ext cx="2929052" cy="498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59" tIns="46029" rIns="92059" bIns="46029" anchor="b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541BCA10-A7A4-4163-B094-1F4C48BA7439}" type="slidenum">
              <a:rPr lang="ru-RU" sz="1200">
                <a:cs typeface="Arial" charset="0"/>
              </a:rPr>
              <a:pPr algn="r" eaLnBrk="1" hangingPunct="1"/>
              <a:t>26</a:t>
            </a:fld>
            <a:endParaRPr lang="ru-RU" sz="1200" dirty="0">
              <a:cs typeface="Arial" charset="0"/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5088" y="744538"/>
            <a:ext cx="6630987" cy="3730625"/>
          </a:xfrm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3098868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 txBox="1">
            <a:spLocks noGrp="1" noChangeArrowheads="1"/>
          </p:cNvSpPr>
          <p:nvPr/>
        </p:nvSpPr>
        <p:spPr bwMode="auto">
          <a:xfrm>
            <a:off x="3830543" y="9442700"/>
            <a:ext cx="2929052" cy="498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59" tIns="46029" rIns="92059" bIns="46029" anchor="b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541BCA10-A7A4-4163-B094-1F4C48BA7439}" type="slidenum">
              <a:rPr lang="ru-RU" sz="1200">
                <a:solidFill>
                  <a:prstClr val="black"/>
                </a:solidFill>
                <a:cs typeface="Arial" charset="0"/>
              </a:rPr>
              <a:pPr algn="r" eaLnBrk="1" hangingPunct="1"/>
              <a:t>27</a:t>
            </a:fld>
            <a:endParaRPr lang="ru-RU" sz="1200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5088" y="744538"/>
            <a:ext cx="6630987" cy="3730625"/>
          </a:xfrm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8543962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 txBox="1">
            <a:spLocks noGrp="1" noChangeArrowheads="1"/>
          </p:cNvSpPr>
          <p:nvPr/>
        </p:nvSpPr>
        <p:spPr bwMode="auto">
          <a:xfrm>
            <a:off x="3830543" y="9442700"/>
            <a:ext cx="2929052" cy="498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59" tIns="46029" rIns="92059" bIns="46029" anchor="b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541BCA10-A7A4-4163-B094-1F4C48BA7439}" type="slidenum">
              <a:rPr lang="ru-RU" sz="1200">
                <a:solidFill>
                  <a:prstClr val="black"/>
                </a:solidFill>
                <a:cs typeface="Arial" charset="0"/>
              </a:rPr>
              <a:pPr algn="r" eaLnBrk="1" hangingPunct="1"/>
              <a:t>29</a:t>
            </a:fld>
            <a:endParaRPr lang="ru-RU" sz="120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5088" y="744538"/>
            <a:ext cx="6630987" cy="3730625"/>
          </a:xfrm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5703730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 txBox="1">
            <a:spLocks noGrp="1" noChangeArrowheads="1"/>
          </p:cNvSpPr>
          <p:nvPr/>
        </p:nvSpPr>
        <p:spPr bwMode="auto">
          <a:xfrm>
            <a:off x="3830543" y="9442700"/>
            <a:ext cx="2929052" cy="498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59" tIns="46029" rIns="92059" bIns="46029" anchor="b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541BCA10-A7A4-4163-B094-1F4C48BA7439}" type="slidenum">
              <a:rPr lang="ru-RU" sz="1200">
                <a:cs typeface="Arial" charset="0"/>
              </a:rPr>
              <a:pPr algn="r" eaLnBrk="1" hangingPunct="1"/>
              <a:t>10</a:t>
            </a:fld>
            <a:endParaRPr lang="ru-RU" sz="1200" dirty="0">
              <a:cs typeface="Arial" charset="0"/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5088" y="744538"/>
            <a:ext cx="6630987" cy="3730625"/>
          </a:xfrm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7738369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 txBox="1">
            <a:spLocks noGrp="1" noChangeArrowheads="1"/>
          </p:cNvSpPr>
          <p:nvPr/>
        </p:nvSpPr>
        <p:spPr bwMode="auto">
          <a:xfrm>
            <a:off x="3830543" y="9442700"/>
            <a:ext cx="2929052" cy="498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59" tIns="46029" rIns="92059" bIns="46029" anchor="b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541BCA10-A7A4-4163-B094-1F4C48BA7439}" type="slidenum">
              <a:rPr lang="ru-RU" sz="1200">
                <a:cs typeface="Arial" charset="0"/>
              </a:rPr>
              <a:pPr algn="r" eaLnBrk="1" hangingPunct="1"/>
              <a:t>11</a:t>
            </a:fld>
            <a:endParaRPr lang="ru-RU" sz="1200" dirty="0">
              <a:cs typeface="Arial" charset="0"/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5088" y="744538"/>
            <a:ext cx="6630987" cy="3730625"/>
          </a:xfrm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7738369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 txBox="1">
            <a:spLocks noGrp="1" noChangeArrowheads="1"/>
          </p:cNvSpPr>
          <p:nvPr/>
        </p:nvSpPr>
        <p:spPr bwMode="auto">
          <a:xfrm>
            <a:off x="3830543" y="9442700"/>
            <a:ext cx="2929052" cy="498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59" tIns="46029" rIns="92059" bIns="46029" anchor="b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541BCA10-A7A4-4163-B094-1F4C48BA7439}" type="slidenum">
              <a:rPr lang="ru-RU" sz="1200">
                <a:cs typeface="Arial" charset="0"/>
              </a:rPr>
              <a:pPr algn="r" eaLnBrk="1" hangingPunct="1"/>
              <a:t>12</a:t>
            </a:fld>
            <a:endParaRPr lang="ru-RU" sz="1200" dirty="0">
              <a:cs typeface="Arial" charset="0"/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5088" y="744538"/>
            <a:ext cx="6630987" cy="3730625"/>
          </a:xfrm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7738369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 txBox="1">
            <a:spLocks noGrp="1" noChangeArrowheads="1"/>
          </p:cNvSpPr>
          <p:nvPr/>
        </p:nvSpPr>
        <p:spPr bwMode="auto">
          <a:xfrm>
            <a:off x="3830543" y="9442700"/>
            <a:ext cx="2929052" cy="498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59" tIns="46029" rIns="92059" bIns="46029" anchor="b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541BCA10-A7A4-4163-B094-1F4C48BA7439}" type="slidenum">
              <a:rPr lang="ru-RU" sz="1200">
                <a:cs typeface="Arial" charset="0"/>
              </a:rPr>
              <a:pPr algn="r" eaLnBrk="1" hangingPunct="1"/>
              <a:t>13</a:t>
            </a:fld>
            <a:endParaRPr lang="ru-RU" sz="1200" dirty="0">
              <a:cs typeface="Arial" charset="0"/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5088" y="744538"/>
            <a:ext cx="6630987" cy="3730625"/>
          </a:xfrm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7738369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 txBox="1">
            <a:spLocks noGrp="1" noChangeArrowheads="1"/>
          </p:cNvSpPr>
          <p:nvPr/>
        </p:nvSpPr>
        <p:spPr bwMode="auto">
          <a:xfrm>
            <a:off x="3830543" y="9442700"/>
            <a:ext cx="2929052" cy="498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59" tIns="46029" rIns="92059" bIns="46029" anchor="b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541BCA10-A7A4-4163-B094-1F4C48BA7439}" type="slidenum">
              <a:rPr lang="ru-RU" sz="1200">
                <a:cs typeface="Arial" charset="0"/>
              </a:rPr>
              <a:pPr algn="r" eaLnBrk="1" hangingPunct="1"/>
              <a:t>15</a:t>
            </a:fld>
            <a:endParaRPr lang="ru-RU" sz="1200" dirty="0">
              <a:cs typeface="Arial" charset="0"/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5088" y="744538"/>
            <a:ext cx="6630987" cy="3730625"/>
          </a:xfrm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7738369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 txBox="1">
            <a:spLocks noGrp="1" noChangeArrowheads="1"/>
          </p:cNvSpPr>
          <p:nvPr/>
        </p:nvSpPr>
        <p:spPr bwMode="auto">
          <a:xfrm>
            <a:off x="3830543" y="9442700"/>
            <a:ext cx="2929052" cy="498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59" tIns="46029" rIns="92059" bIns="46029" anchor="b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541BCA10-A7A4-4163-B094-1F4C48BA7439}" type="slidenum">
              <a:rPr lang="ru-RU" sz="1200">
                <a:solidFill>
                  <a:prstClr val="black"/>
                </a:solidFill>
                <a:cs typeface="Arial" charset="0"/>
              </a:rPr>
              <a:pPr algn="r" eaLnBrk="1" hangingPunct="1"/>
              <a:t>16</a:t>
            </a:fld>
            <a:endParaRPr lang="ru-RU" sz="1200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5088" y="744538"/>
            <a:ext cx="6630987" cy="3730625"/>
          </a:xfrm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6084003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 txBox="1">
            <a:spLocks noGrp="1" noChangeArrowheads="1"/>
          </p:cNvSpPr>
          <p:nvPr/>
        </p:nvSpPr>
        <p:spPr bwMode="auto">
          <a:xfrm>
            <a:off x="3830543" y="9442700"/>
            <a:ext cx="2929052" cy="498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59" tIns="46029" rIns="92059" bIns="46029" anchor="b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541BCA10-A7A4-4163-B094-1F4C48BA7439}" type="slidenum">
              <a:rPr lang="ru-RU" sz="1200">
                <a:solidFill>
                  <a:prstClr val="black"/>
                </a:solidFill>
                <a:cs typeface="Arial" charset="0"/>
              </a:rPr>
              <a:pPr algn="r" eaLnBrk="1" hangingPunct="1"/>
              <a:t>17</a:t>
            </a:fld>
            <a:endParaRPr lang="ru-RU" sz="1200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5088" y="744538"/>
            <a:ext cx="6630987" cy="3730625"/>
          </a:xfrm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6513402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 txBox="1">
            <a:spLocks noGrp="1" noChangeArrowheads="1"/>
          </p:cNvSpPr>
          <p:nvPr/>
        </p:nvSpPr>
        <p:spPr bwMode="auto">
          <a:xfrm>
            <a:off x="3830543" y="9442700"/>
            <a:ext cx="2929052" cy="498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59" tIns="46029" rIns="92059" bIns="46029" anchor="b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541BCA10-A7A4-4163-B094-1F4C48BA7439}" type="slidenum">
              <a:rPr lang="ru-RU" sz="1200">
                <a:solidFill>
                  <a:prstClr val="black"/>
                </a:solidFill>
                <a:cs typeface="Arial" charset="0"/>
              </a:rPr>
              <a:pPr algn="r" eaLnBrk="1" hangingPunct="1"/>
              <a:t>18</a:t>
            </a:fld>
            <a:endParaRPr lang="ru-RU" sz="1200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5088" y="744538"/>
            <a:ext cx="6630987" cy="3730625"/>
          </a:xfrm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6084003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2" y="1597825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29.03.2016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876029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29.03.2016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169599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399" y="154783"/>
            <a:ext cx="2057401" cy="32908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3"/>
            <a:ext cx="6019801" cy="32908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29.03.2016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098762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29.03.2016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80353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4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4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29.03.2016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346245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1" y="900115"/>
            <a:ext cx="4038601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5"/>
            <a:ext cx="4038601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29.03.2016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702599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5" y="1151335"/>
            <a:ext cx="4041774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35" y="1631156"/>
            <a:ext cx="4041774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29.03.2016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620560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29.03.2016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781534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29.03.2016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535229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2" y="204794"/>
            <a:ext cx="5111749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29.03.2016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896578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9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29.03.2016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548731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29.03.2016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2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32558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2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3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4.xml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5.xml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6.xml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video" Target="../media/media4.mp4"/><Relationship Id="rId13" Type="http://schemas.openxmlformats.org/officeDocument/2006/relationships/image" Target="../media/image6.png"/><Relationship Id="rId3" Type="http://schemas.microsoft.com/office/2007/relationships/media" Target="../media/media2.mp4"/><Relationship Id="rId7" Type="http://schemas.microsoft.com/office/2007/relationships/media" Target="../media/media4.mp4"/><Relationship Id="rId12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image" Target="../media/image4.png"/><Relationship Id="rId5" Type="http://schemas.microsoft.com/office/2007/relationships/media" Target="../media/media3.mp4"/><Relationship Id="rId10" Type="http://schemas.openxmlformats.org/officeDocument/2006/relationships/image" Target="../media/image3.png"/><Relationship Id="rId4" Type="http://schemas.openxmlformats.org/officeDocument/2006/relationships/video" Target="../media/media2.mp4"/><Relationship Id="rId9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403648" cy="5143500"/>
          </a:xfrm>
          <a:prstGeom prst="rect">
            <a:avLst/>
          </a:prstGeom>
        </p:spPr>
      </p:pic>
      <p:pic>
        <p:nvPicPr>
          <p:cNvPr id="9" name="Picture 2" descr="C:\Users\Afanaseva\Desktop\сам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66" y="123478"/>
            <a:ext cx="658802" cy="64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с двумя вырезанными противолежащими углами 9"/>
          <p:cNvSpPr/>
          <p:nvPr/>
        </p:nvSpPr>
        <p:spPr>
          <a:xfrm>
            <a:off x="701824" y="4804000"/>
            <a:ext cx="8370169" cy="288032"/>
          </a:xfrm>
          <a:prstGeom prst="snip2Diag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08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dirty="0" smtClean="0"/>
              <a:t>Министерство образования и науки Республики Татарстан</a:t>
            </a:r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0AA953-8F8B-41CF-A1AB-C67361DBF7BD}" type="slidenum">
              <a:rPr lang="ru-RU" smtClean="0"/>
              <a:pPr>
                <a:defRPr/>
              </a:pPr>
              <a:t>1</a:t>
            </a:fld>
            <a:endParaRPr lang="ru-RU" dirty="0"/>
          </a:p>
        </p:txBody>
      </p:sp>
      <p:sp>
        <p:nvSpPr>
          <p:cNvPr id="5" name="Подзаголовок 2"/>
          <p:cNvSpPr>
            <a:spLocks noGrp="1"/>
          </p:cNvSpPr>
          <p:nvPr/>
        </p:nvSpPr>
        <p:spPr>
          <a:xfrm>
            <a:off x="3131840" y="3672926"/>
            <a:ext cx="6116198" cy="92909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2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Габдрахманова Г.З. </a:t>
            </a:r>
          </a:p>
          <a:p>
            <a:pPr algn="l"/>
            <a:r>
              <a:rPr lang="ru-RU" sz="1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заместитель министра - руководитель департамента надзора и контроля в сфере образования Министерства  образования и науки Республики Татарстан</a:t>
            </a:r>
          </a:p>
          <a:p>
            <a:endParaRPr lang="ru-RU" sz="1200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01824" y="967532"/>
            <a:ext cx="8114165" cy="2088232"/>
          </a:xfrm>
          <a:prstGeom prst="rect">
            <a:avLst/>
          </a:prstGeom>
          <a:noFill/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Результаты плановых выездных проверок образовательных организаций </a:t>
            </a:r>
          </a:p>
          <a:p>
            <a:pPr algn="ctr">
              <a:defRPr/>
            </a:pPr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Нижнекамского муниципального района</a:t>
            </a:r>
            <a:endParaRPr lang="ru-RU" sz="3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8268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403648" cy="5143500"/>
          </a:xfrm>
          <a:prstGeom prst="rect">
            <a:avLst/>
          </a:prstGeom>
        </p:spPr>
      </p:pic>
      <p:pic>
        <p:nvPicPr>
          <p:cNvPr id="9" name="Picture 2" descr="C:\Users\Afanaseva\Desktop\сам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846" y="104587"/>
            <a:ext cx="658802" cy="64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0AA953-8F8B-41CF-A1AB-C67361DBF7BD}" type="slidenum">
              <a:rPr lang="ru-RU" smtClean="0"/>
              <a:pPr>
                <a:defRPr/>
              </a:pPr>
              <a:t>10</a:t>
            </a:fld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1301002" y="84174"/>
            <a:ext cx="7842999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Государственный контроль качества образования</a:t>
            </a:r>
            <a:endParaRPr lang="ru-RU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</a:endParaRP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920622"/>
              </p:ext>
            </p:extLst>
          </p:nvPr>
        </p:nvGraphicFramePr>
        <p:xfrm>
          <a:off x="857224" y="571486"/>
          <a:ext cx="8118649" cy="41196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26361"/>
                <a:gridCol w="1296144"/>
                <a:gridCol w="1296144"/>
              </a:tblGrid>
              <a:tr h="430302">
                <a:tc>
                  <a:txBody>
                    <a:bodyPr/>
                    <a:lstStyle/>
                    <a:p>
                      <a:pPr algn="ctr"/>
                      <a:r>
                        <a:rPr lang="ru-RU" sz="1200" b="0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Выявленные несоответствия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Кол-во</a:t>
                      </a:r>
                      <a:r>
                        <a:rPr lang="ru-RU" sz="12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организаций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% от числа проверенных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57792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ООП НОО, </a:t>
                      </a:r>
                      <a:r>
                        <a:rPr lang="ru-RU" sz="16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реализуемая в рамках ФГОС НОО, составлена </a:t>
                      </a:r>
                      <a:r>
                        <a:rPr lang="ru-RU" sz="16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 нарушениями требований </a:t>
                      </a:r>
                      <a:r>
                        <a:rPr lang="ru-RU" sz="16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 </a:t>
                      </a:r>
                      <a:r>
                        <a:rPr lang="ru-RU" sz="16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структуре, </a:t>
                      </a:r>
                      <a:r>
                        <a:rPr lang="ru-RU" sz="16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отсутствуют отдельные </a:t>
                      </a:r>
                      <a:r>
                        <a:rPr lang="ru-RU" sz="16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разделы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44</a:t>
                      </a:r>
                      <a:endParaRPr lang="ru-RU" sz="16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88%</a:t>
                      </a:r>
                      <a:endParaRPr lang="ru-RU" sz="16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7792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ООП ООО,</a:t>
                      </a:r>
                      <a:r>
                        <a:rPr lang="ru-RU" sz="1600" b="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реализуемая в рамках </a:t>
                      </a:r>
                      <a:r>
                        <a:rPr lang="ru-RU" sz="16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ФГОС </a:t>
                      </a:r>
                      <a:r>
                        <a:rPr lang="ru-RU" sz="16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ООО, составлена </a:t>
                      </a:r>
                      <a:r>
                        <a:rPr lang="ru-RU" sz="16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 нарушениями требований к структуре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44</a:t>
                      </a:r>
                      <a:endParaRPr lang="ru-RU" sz="16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88%</a:t>
                      </a:r>
                      <a:endParaRPr lang="ru-RU" sz="16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6764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Несоответсвие</a:t>
                      </a:r>
                      <a:r>
                        <a:rPr lang="ru-RU" sz="1600" b="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учебных планов школ региональному и базисному плану</a:t>
                      </a:r>
                      <a:endParaRPr lang="ru-RU" sz="16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6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26%</a:t>
                      </a:r>
                      <a:endParaRPr lang="ru-RU" sz="16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2862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Не представлена внеурочная деятельность по отдельным направлениям</a:t>
                      </a:r>
                      <a:endParaRPr lang="ru-RU" sz="16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6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14%</a:t>
                      </a:r>
                      <a:endParaRPr lang="ru-RU" sz="16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9508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Не определены формы внеурочной деятельности на уровне основного общего образования</a:t>
                      </a:r>
                      <a:endParaRPr lang="ru-RU" sz="16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6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22%</a:t>
                      </a:r>
                      <a:endParaRPr lang="ru-RU" sz="16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0006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Не созданы условия для освоения образовательной программы по предмету «технология» для девочек</a:t>
                      </a:r>
                      <a:endParaRPr lang="ru-RU" sz="16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6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8%</a:t>
                      </a:r>
                      <a:endParaRPr lang="ru-RU" sz="16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11" name="Прямоугольник с двумя вырезанными противолежащими углами 10"/>
          <p:cNvSpPr/>
          <p:nvPr/>
        </p:nvSpPr>
        <p:spPr>
          <a:xfrm>
            <a:off x="701824" y="4804000"/>
            <a:ext cx="8370169" cy="288032"/>
          </a:xfrm>
          <a:prstGeom prst="snip2Diag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08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dirty="0" smtClean="0"/>
              <a:t>Министерство образования и науки Республики Татарстан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14808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403648" cy="5143500"/>
          </a:xfrm>
          <a:prstGeom prst="rect">
            <a:avLst/>
          </a:prstGeom>
        </p:spPr>
      </p:pic>
      <p:pic>
        <p:nvPicPr>
          <p:cNvPr id="9" name="Picture 2" descr="C:\Users\Afanaseva\Desktop\сам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846" y="104587"/>
            <a:ext cx="658802" cy="64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0AA953-8F8B-41CF-A1AB-C67361DBF7BD}" type="slidenum">
              <a:rPr lang="ru-RU" smtClean="0"/>
              <a:pPr>
                <a:defRPr/>
              </a:pPr>
              <a:t>11</a:t>
            </a:fld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1301002" y="84174"/>
            <a:ext cx="7842999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Промежуточная аттестация</a:t>
            </a:r>
            <a:endParaRPr lang="ru-RU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</a:endParaRP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0077252"/>
              </p:ext>
            </p:extLst>
          </p:nvPr>
        </p:nvGraphicFramePr>
        <p:xfrm>
          <a:off x="857224" y="571486"/>
          <a:ext cx="8118649" cy="38221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26361"/>
                <a:gridCol w="1296144"/>
                <a:gridCol w="1296144"/>
              </a:tblGrid>
              <a:tr h="430302">
                <a:tc>
                  <a:txBody>
                    <a:bodyPr/>
                    <a:lstStyle/>
                    <a:p>
                      <a:pPr algn="ctr"/>
                      <a:r>
                        <a:rPr lang="ru-RU" sz="1200" b="0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Выявленные несоответствия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Кол-во</a:t>
                      </a:r>
                      <a:r>
                        <a:rPr lang="ru-RU" sz="12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организаций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% от числа проверенных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50006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Учебными планами не определены формы промежуточной аттестации в отдельных классах, по отдельным предметам</a:t>
                      </a:r>
                      <a:endParaRPr lang="ru-RU" sz="16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6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24%</a:t>
                      </a:r>
                      <a:endParaRPr lang="ru-RU" sz="16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0006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Промежуточная аттестация проводилась</a:t>
                      </a:r>
                      <a:r>
                        <a:rPr lang="ru-RU" sz="1600" b="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в формах, не соответствующих определенным в учебном плане</a:t>
                      </a:r>
                      <a:endParaRPr lang="ru-RU" sz="16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6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14%</a:t>
                      </a:r>
                      <a:endParaRPr lang="ru-RU" sz="16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0006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Не определен порядок проведения промежуточной аттестации</a:t>
                      </a:r>
                      <a:endParaRPr lang="ru-RU" sz="16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6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12%</a:t>
                      </a:r>
                      <a:endParaRPr lang="ru-RU" sz="16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0006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Проведение</a:t>
                      </a:r>
                      <a:r>
                        <a:rPr lang="ru-RU" sz="1600" b="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промежуточной аттестации не соответствует  порядку, предусмотренному Положением</a:t>
                      </a:r>
                      <a:endParaRPr lang="ru-RU" sz="16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6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4%</a:t>
                      </a:r>
                      <a:endParaRPr lang="ru-RU" sz="16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0006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Контрольно-измерительные материалы промежуточной аттестации не утверждены</a:t>
                      </a:r>
                      <a:r>
                        <a:rPr lang="ru-RU" sz="1600" b="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администрацией</a:t>
                      </a:r>
                      <a:endParaRPr lang="ru-RU" sz="16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29</a:t>
                      </a:r>
                      <a:endParaRPr lang="ru-RU" sz="16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58%</a:t>
                      </a:r>
                      <a:endParaRPr lang="ru-RU" sz="16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0006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Не представлены критерии</a:t>
                      </a:r>
                      <a:r>
                        <a:rPr lang="ru-RU" sz="1600" b="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оценивания контрольно-измерительных материалов</a:t>
                      </a:r>
                      <a:endParaRPr lang="ru-RU" sz="16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16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40%</a:t>
                      </a:r>
                      <a:endParaRPr lang="ru-RU" sz="16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11" name="Прямоугольник с двумя вырезанными противолежащими углами 10"/>
          <p:cNvSpPr/>
          <p:nvPr/>
        </p:nvSpPr>
        <p:spPr>
          <a:xfrm>
            <a:off x="701824" y="4804000"/>
            <a:ext cx="8370169" cy="288032"/>
          </a:xfrm>
          <a:prstGeom prst="snip2Diag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08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dirty="0" smtClean="0"/>
              <a:t>Министерство образования и науки Республики Татарстан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98427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403648" cy="5143500"/>
          </a:xfrm>
          <a:prstGeom prst="rect">
            <a:avLst/>
          </a:prstGeom>
        </p:spPr>
      </p:pic>
      <p:pic>
        <p:nvPicPr>
          <p:cNvPr id="9" name="Picture 2" descr="C:\Users\Afanaseva\Desktop\сам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846" y="104587"/>
            <a:ext cx="658802" cy="64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0AA953-8F8B-41CF-A1AB-C67361DBF7BD}" type="slidenum">
              <a:rPr lang="ru-RU" smtClean="0"/>
              <a:pPr>
                <a:defRPr/>
              </a:pPr>
              <a:t>12</a:t>
            </a:fld>
            <a:endParaRPr lang="ru-RU" dirty="0"/>
          </a:p>
        </p:txBody>
      </p:sp>
      <p:sp>
        <p:nvSpPr>
          <p:cNvPr id="11" name="Прямоугольник с двумя вырезанными противолежащими углами 10"/>
          <p:cNvSpPr/>
          <p:nvPr/>
        </p:nvSpPr>
        <p:spPr>
          <a:xfrm>
            <a:off x="701824" y="4804000"/>
            <a:ext cx="8370169" cy="288032"/>
          </a:xfrm>
          <a:prstGeom prst="snip2Diag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08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dirty="0" smtClean="0"/>
              <a:t>Министерство образования и науки Республики Татарстан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714348" y="214296"/>
            <a:ext cx="821537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П.13 	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п.13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Приказ </a:t>
            </a:r>
            <a:r>
              <a:rPr lang="ru-RU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Минобрнауки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России от 06.10.2009 N 373</a:t>
            </a:r>
            <a:b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	"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Об утверждении и введении в </a:t>
            </a:r>
            <a:r>
              <a:rPr lang="ru-RU" b="1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действие </a:t>
            </a:r>
            <a:r>
              <a:rPr lang="ru-RU" b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ФГОС начального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общего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	образования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"</a:t>
            </a:r>
            <a:endParaRPr lang="ru-RU" b="1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«Итоговая оценка качества освоения обучающимися основной образовательной программы начального общего образования осуществляется образовательным учреждением.</a:t>
            </a:r>
          </a:p>
          <a:p>
            <a:pPr algn="just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Предметом итоговой оценки освоения обучающимися основной образовательной программы начального общего образования должно быть достижение предметных и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метапредметных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результатов освоения основной образовательной программы начального общего образования, необходимых для продолжения образования.</a:t>
            </a:r>
          </a:p>
          <a:p>
            <a:pPr algn="just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Результаты итоговой оценки освоения основной образовательной программы начального общего образования используются для принятия решения о переводе обучающихся на следующую ступень общего образования</a:t>
            </a:r>
            <a:r>
              <a:rPr lang="ru-RU" i="1" dirty="0" smtClean="0"/>
              <a:t>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10326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403648" cy="5143500"/>
          </a:xfrm>
          <a:prstGeom prst="rect">
            <a:avLst/>
          </a:prstGeom>
        </p:spPr>
      </p:pic>
      <p:pic>
        <p:nvPicPr>
          <p:cNvPr id="9" name="Picture 2" descr="C:\Users\Afanaseva\Desktop\сам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846" y="104587"/>
            <a:ext cx="658802" cy="64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0AA953-8F8B-41CF-A1AB-C67361DBF7BD}" type="slidenum">
              <a:rPr lang="ru-RU" smtClean="0"/>
              <a:pPr>
                <a:defRPr/>
              </a:pPr>
              <a:t>13</a:t>
            </a:fld>
            <a:endParaRPr lang="ru-RU" dirty="0"/>
          </a:p>
        </p:txBody>
      </p:sp>
      <p:sp>
        <p:nvSpPr>
          <p:cNvPr id="11" name="Прямоугольник с двумя вырезанными противолежащими углами 10"/>
          <p:cNvSpPr/>
          <p:nvPr/>
        </p:nvSpPr>
        <p:spPr>
          <a:xfrm>
            <a:off x="701824" y="4804000"/>
            <a:ext cx="8370169" cy="288032"/>
          </a:xfrm>
          <a:prstGeom prst="snip2Diag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08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dirty="0" smtClean="0"/>
              <a:t>Министерство образования и науки Республики Татарстан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714348" y="214296"/>
            <a:ext cx="82153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 	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714348" y="214296"/>
            <a:ext cx="821537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	</a:t>
            </a:r>
          </a:p>
          <a:p>
            <a:endParaRPr lang="ru-RU" dirty="0" smtClean="0">
              <a:solidFill>
                <a:srgbClr val="FF0000"/>
              </a:solidFill>
            </a:endParaRPr>
          </a:p>
          <a:p>
            <a:endParaRPr lang="ru-RU" dirty="0" smtClean="0">
              <a:solidFill>
                <a:srgbClr val="FF0000"/>
              </a:solidFill>
            </a:endParaRPr>
          </a:p>
          <a:p>
            <a:endParaRPr lang="ru-RU" i="1" dirty="0" smtClean="0"/>
          </a:p>
          <a:p>
            <a:pPr algn="just"/>
            <a:endParaRPr lang="ru-RU" i="1" dirty="0" smtClean="0"/>
          </a:p>
          <a:p>
            <a:pPr algn="just"/>
            <a:endParaRPr lang="ru-RU" i="1" dirty="0" smtClean="0"/>
          </a:p>
          <a:p>
            <a:pPr algn="just"/>
            <a:endParaRPr lang="ru-RU" i="1" dirty="0" smtClean="0"/>
          </a:p>
          <a:p>
            <a:pPr algn="just"/>
            <a:endParaRPr lang="ru-RU" i="1" dirty="0" smtClean="0"/>
          </a:p>
          <a:p>
            <a:pPr algn="just"/>
            <a:endParaRPr lang="ru-RU" i="1" dirty="0" smtClean="0"/>
          </a:p>
          <a:p>
            <a:pPr algn="just"/>
            <a:endParaRPr lang="ru-RU" i="1" dirty="0" smtClean="0"/>
          </a:p>
          <a:p>
            <a:pPr algn="just"/>
            <a:endParaRPr lang="ru-RU" i="1" dirty="0" smtClean="0"/>
          </a:p>
          <a:p>
            <a:pPr algn="just"/>
            <a:endParaRPr lang="ru-RU" i="1" dirty="0" smtClean="0"/>
          </a:p>
          <a:p>
            <a:pPr algn="just"/>
            <a:endParaRPr lang="ru-RU" i="1" dirty="0" smtClean="0"/>
          </a:p>
          <a:p>
            <a:pPr algn="just"/>
            <a:endParaRPr lang="ru-RU" i="1" dirty="0" smtClean="0"/>
          </a:p>
        </p:txBody>
      </p:sp>
      <p:sp>
        <p:nvSpPr>
          <p:cNvPr id="58371" name="Rectangle 3"/>
          <p:cNvSpPr>
            <a:spLocks noChangeArrowheads="1"/>
          </p:cNvSpPr>
          <p:nvPr/>
        </p:nvSpPr>
        <p:spPr bwMode="auto">
          <a:xfrm>
            <a:off x="285720" y="475906"/>
            <a:ext cx="8643998" cy="3877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318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400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	</a:t>
            </a:r>
            <a:r>
              <a:rPr lang="ru-RU" sz="1400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	</a:t>
            </a:r>
            <a:r>
              <a:rPr kumimoji="0" lang="ru-RU" b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П.1.3.4. «Примерная основная образовательная программ</a:t>
            </a:r>
          </a:p>
          <a:p>
            <a:pPr marL="0" marR="0" lvl="0" indent="4318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		</a:t>
            </a:r>
            <a:r>
              <a:rPr kumimoji="0" lang="ru-RU" b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начального общего образования»</a:t>
            </a:r>
          </a:p>
          <a:p>
            <a:pPr marL="0" marR="0" lvl="0" indent="4318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</a:endParaRPr>
          </a:p>
          <a:p>
            <a:pPr marL="0" marR="0" lvl="0" indent="4318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«Педагогический совет  образовательной организации на основе выводов, сделанных по каждому обучающемуся, рассматривает вопрос об успешном освоении данным обучающимся основной образовательной программы начального общего образования и переводе его на следующий уровень общего образования.</a:t>
            </a:r>
          </a:p>
          <a:p>
            <a:pPr marL="0" marR="0" lvl="0" indent="4318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31800" algn="just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Решение о переводе обучающегося на следующий уровень общего образования принимается одновременно с рассмотрением и утверждением характеристики обучающегося, в которой:</a:t>
            </a:r>
            <a:endParaRPr kumimoji="0" lang="ru-RU" sz="16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318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отмечаются образовательные достижения и положительные качества обучающегося;</a:t>
            </a:r>
            <a:endParaRPr kumimoji="0" lang="ru-RU" sz="16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318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определяются приоритетные задачи и направления личностного развития с учётом как достижений, так и психологических проблем развития ребёнка;</a:t>
            </a:r>
            <a:endParaRPr kumimoji="0" lang="ru-RU" sz="16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318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даются психолого‑педагогические рекомендации, призванные обеспечить успешную реализацию намеченных задач на следующем уровне обучения»</a:t>
            </a:r>
            <a:endParaRPr kumimoji="0" lang="ru-RU" sz="16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8485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403648" cy="51435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9987" y="135454"/>
            <a:ext cx="7979838" cy="582918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>
              <a:defRPr/>
            </a:pPr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Внутришкольный</a:t>
            </a:r>
            <a:r>
              <a:rPr lang="ru-RU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контроль</a:t>
            </a:r>
            <a:r>
              <a:rPr lang="ru-RU" sz="2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</a:br>
            <a:endParaRPr lang="ru-RU" sz="2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97278556"/>
              </p:ext>
            </p:extLst>
          </p:nvPr>
        </p:nvGraphicFramePr>
        <p:xfrm>
          <a:off x="971600" y="915566"/>
          <a:ext cx="7676928" cy="37263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25067"/>
                <a:gridCol w="4451861"/>
              </a:tblGrid>
              <a:tr h="53606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Выявлено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Необходимо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190306">
                <a:tc>
                  <a:txBody>
                    <a:bodyPr/>
                    <a:lstStyle/>
                    <a:p>
                      <a:pPr marL="0" indent="-28575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Реализуется комплексный подход к контролю достижению планируемых результатов,</a:t>
                      </a:r>
                      <a:r>
                        <a:rPr lang="ru-RU" sz="16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в то же время результаты контроля недостаточно используются для коррекции дальнейшей работы</a:t>
                      </a:r>
                      <a:endParaRPr lang="ru-RU" sz="16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indent="-28575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Имеются факты формального подхода к посещению уроков</a:t>
                      </a:r>
                    </a:p>
                    <a:p>
                      <a:pPr marL="0" indent="-28575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Формальный подход к проведению </a:t>
                      </a:r>
                      <a:r>
                        <a:rPr lang="ru-RU" sz="16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внутришкольного</a:t>
                      </a: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контроля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2520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Проведение дальнейшей аналитической работы по результатам диагностики,</a:t>
                      </a:r>
                      <a:r>
                        <a:rPr lang="ru-RU" sz="16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корректировка деятельности</a:t>
                      </a:r>
                    </a:p>
                    <a:p>
                      <a:pPr marL="0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endParaRPr lang="ru-RU" sz="16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indent="2520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Обеспечить аналитическую деятельность по результатам  посещения уроков</a:t>
                      </a:r>
                    </a:p>
                    <a:p>
                      <a:pPr marL="0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endParaRPr lang="ru-RU" sz="16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indent="2520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Обеспечить действенность контроля от планирования до результатов</a:t>
                      </a: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Picture 2" descr="C:\Users\Afanaseva\Desktop\сам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04587"/>
            <a:ext cx="658802" cy="64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1169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403648" cy="5143500"/>
          </a:xfrm>
          <a:prstGeom prst="rect">
            <a:avLst/>
          </a:prstGeom>
        </p:spPr>
      </p:pic>
      <p:pic>
        <p:nvPicPr>
          <p:cNvPr id="9" name="Picture 2" descr="C:\Users\Afanaseva\Desktop\сам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846" y="104587"/>
            <a:ext cx="658802" cy="64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0AA953-8F8B-41CF-A1AB-C67361DBF7BD}" type="slidenum">
              <a:rPr lang="ru-RU" smtClean="0"/>
              <a:pPr>
                <a:defRPr/>
              </a:pPr>
              <a:t>15</a:t>
            </a:fld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1301002" y="84174"/>
            <a:ext cx="7842999" cy="4001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Учебные планы</a:t>
            </a:r>
            <a:endParaRPr lang="ru-RU" sz="20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</a:endParaRP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4529185"/>
              </p:ext>
            </p:extLst>
          </p:nvPr>
        </p:nvGraphicFramePr>
        <p:xfrm>
          <a:off x="701824" y="571486"/>
          <a:ext cx="8262664" cy="40578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57278"/>
                <a:gridCol w="1805386"/>
              </a:tblGrid>
              <a:tr h="49027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</a:rPr>
                        <a:t>Нарушения БУП РФ, ФГОС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организации</a:t>
                      </a:r>
                      <a:endParaRPr lang="ru-RU" sz="16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56975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</a:rPr>
                        <a:t>наименование учебного предмета «литература» заменено наименованием «русская литература</a:t>
                      </a:r>
                      <a:r>
                        <a:rPr lang="ru-RU" sz="1600" dirty="0" smtClean="0">
                          <a:latin typeface="Times New Roman"/>
                          <a:ea typeface="Calibri"/>
                        </a:rPr>
                        <a:t>»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ru-RU" sz="1600" dirty="0"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latin typeface="Times New Roman"/>
                          <a:ea typeface="Calibri"/>
                        </a:rPr>
                        <a:t>Верхнечелнинская</a:t>
                      </a:r>
                      <a:r>
                        <a:rPr lang="ru-RU" sz="1600" dirty="0">
                          <a:latin typeface="Times New Roman"/>
                          <a:ea typeface="Calibri"/>
                        </a:rPr>
                        <a:t> СОШ</a:t>
                      </a:r>
                    </a:p>
                  </a:txBody>
                  <a:tcPr marL="68580" marR="68580" marT="0" marB="0"/>
                </a:tc>
              </a:tr>
              <a:tr h="56975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</a:rPr>
                        <a:t>в 10-х классах социально-гуманитарного профиля учебный предмет «физика» преподавался в объеме 1 часа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</a:rPr>
                        <a:t>гимназия №32, </a:t>
                      </a:r>
                      <a:endParaRPr lang="ru-RU" sz="1600" dirty="0" smtClean="0">
                        <a:latin typeface="Times New Roman"/>
                        <a:ea typeface="Calibri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/>
                          <a:ea typeface="Calibri"/>
                        </a:rPr>
                        <a:t>лицей </a:t>
                      </a:r>
                      <a:r>
                        <a:rPr lang="ru-RU" sz="1600" dirty="0">
                          <a:latin typeface="Times New Roman"/>
                          <a:ea typeface="Calibri"/>
                        </a:rPr>
                        <a:t>№35</a:t>
                      </a:r>
                    </a:p>
                  </a:txBody>
                  <a:tcPr marL="68580" marR="68580" marT="0" marB="0"/>
                </a:tc>
              </a:tr>
              <a:tr h="56975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</a:rPr>
                        <a:t>в 8-9 классах «искусство (МХК)»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</a:rPr>
                        <a:t>(по БУП - искусство (музыка и ИЗО))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</a:rPr>
                        <a:t>СОШ №11, </a:t>
                      </a:r>
                      <a:endParaRPr lang="ru-RU" sz="1600" dirty="0" smtClean="0">
                        <a:latin typeface="Times New Roman"/>
                        <a:ea typeface="Calibri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/>
                          <a:ea typeface="Calibri"/>
                        </a:rPr>
                        <a:t>СОШ </a:t>
                      </a:r>
                      <a:r>
                        <a:rPr lang="ru-RU" sz="1600" dirty="0">
                          <a:latin typeface="Times New Roman"/>
                          <a:ea typeface="Calibri"/>
                        </a:rPr>
                        <a:t>№20</a:t>
                      </a:r>
                    </a:p>
                  </a:txBody>
                  <a:tcPr marL="68580" marR="68580" marT="0" marB="0"/>
                </a:tc>
              </a:tr>
              <a:tr h="86309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</a:rPr>
                        <a:t>учебными планами определено изучение предмета «естествознание», однако вместо него преподавались самостоятельные учебные предметы «биология», «химия», «география</a:t>
                      </a:r>
                      <a:r>
                        <a:rPr lang="ru-RU" sz="1600" dirty="0" smtClean="0">
                          <a:latin typeface="Times New Roman"/>
                          <a:ea typeface="Calibri"/>
                        </a:rPr>
                        <a:t>»</a:t>
                      </a:r>
                      <a:endParaRPr lang="ru-RU" sz="1600" dirty="0">
                        <a:latin typeface="Times New Roman"/>
                        <a:ea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</a:rPr>
                        <a:t>СОШ №19</a:t>
                      </a:r>
                    </a:p>
                  </a:txBody>
                  <a:tcPr marL="68580" marR="68580" marT="0" marB="0"/>
                </a:tc>
              </a:tr>
              <a:tr h="83347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</a:rPr>
                        <a:t>в 10-х классах филологического профиля учебный предмет «обществознание (включая экономику и право)» преподавался в объеме 1 часа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</a:rPr>
                        <a:t>СОШ №33</a:t>
                      </a: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11" name="Прямоугольник с двумя вырезанными противолежащими углами 10"/>
          <p:cNvSpPr/>
          <p:nvPr/>
        </p:nvSpPr>
        <p:spPr>
          <a:xfrm>
            <a:off x="701824" y="4804000"/>
            <a:ext cx="8370169" cy="288032"/>
          </a:xfrm>
          <a:prstGeom prst="snip2Diag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08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dirty="0" smtClean="0"/>
              <a:t>Министерство образования и науки Республики Татарстан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46984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403648" cy="5143500"/>
          </a:xfrm>
          <a:prstGeom prst="rect">
            <a:avLst/>
          </a:prstGeom>
        </p:spPr>
      </p:pic>
      <p:pic>
        <p:nvPicPr>
          <p:cNvPr id="9" name="Picture 2" descr="C:\Users\Afanaseva\Desktop\сам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04587"/>
            <a:ext cx="658802" cy="64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с двумя вырезанными противолежащими углами 9"/>
          <p:cNvSpPr/>
          <p:nvPr/>
        </p:nvSpPr>
        <p:spPr>
          <a:xfrm>
            <a:off x="701824" y="4804000"/>
            <a:ext cx="8370169" cy="288032"/>
          </a:xfrm>
          <a:prstGeom prst="snip2Diag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08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dirty="0" smtClean="0">
                <a:solidFill>
                  <a:prstClr val="white"/>
                </a:solidFill>
              </a:rPr>
              <a:t>Министерство образования и науки Республики Татарстан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0AA953-8F8B-41CF-A1AB-C67361DBF7B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2715945652"/>
              </p:ext>
            </p:extLst>
          </p:nvPr>
        </p:nvGraphicFramePr>
        <p:xfrm>
          <a:off x="928662" y="1000114"/>
          <a:ext cx="7715303" cy="37147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1785918" y="500048"/>
            <a:ext cx="60722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 эксперта               318 уроков</a:t>
            </a:r>
            <a:endParaRPr lang="ru-RU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4914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403648" cy="5143500"/>
          </a:xfrm>
          <a:prstGeom prst="rect">
            <a:avLst/>
          </a:prstGeom>
        </p:spPr>
      </p:pic>
      <p:pic>
        <p:nvPicPr>
          <p:cNvPr id="9" name="Picture 2" descr="C:\Users\Afanaseva\Desktop\сам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04587"/>
            <a:ext cx="658802" cy="64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с двумя вырезанными противолежащими углами 9"/>
          <p:cNvSpPr/>
          <p:nvPr/>
        </p:nvSpPr>
        <p:spPr>
          <a:xfrm>
            <a:off x="701824" y="4804000"/>
            <a:ext cx="8370169" cy="288032"/>
          </a:xfrm>
          <a:prstGeom prst="snip2Diag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08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dirty="0" smtClean="0">
                <a:solidFill>
                  <a:prstClr val="white"/>
                </a:solidFill>
              </a:rPr>
              <a:t>Министерство образования и науки Республики Татарстан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855961" y="1142991"/>
            <a:ext cx="8229600" cy="3156954"/>
          </a:xfrm>
        </p:spPr>
        <p:txBody>
          <a:bodyPr>
            <a:no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Актуализация </a:t>
            </a:r>
            <a:r>
              <a:rPr lang="ru-RU" sz="1800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знаний и способов деятельности 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учащихся</a:t>
            </a:r>
            <a:endParaRPr lang="ru-RU" sz="1800" dirty="0">
              <a:solidFill>
                <a:srgbClr val="00206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Сочетание </a:t>
            </a:r>
            <a:r>
              <a:rPr lang="ru-RU" sz="1800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фронтальной, групповой и индивидуальной 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работы</a:t>
            </a:r>
            <a:endParaRPr lang="ru-RU" sz="1800" dirty="0">
              <a:solidFill>
                <a:srgbClr val="00206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Научность </a:t>
            </a:r>
            <a:r>
              <a:rPr lang="ru-RU" sz="1800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учебного материала  на уроке, соответствие учебного материала  возрастным 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особенностям</a:t>
            </a:r>
          </a:p>
          <a:p>
            <a:pPr algn="just">
              <a:lnSpc>
                <a:spcPct val="115000"/>
              </a:lnSpc>
              <a:tabLst>
                <a:tab pos="630555" algn="l"/>
              </a:tabLst>
            </a:pP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Наличие связи теории с практикой</a:t>
            </a:r>
          </a:p>
          <a:p>
            <a:pPr algn="just">
              <a:lnSpc>
                <a:spcPct val="115000"/>
              </a:lnSpc>
              <a:tabLst>
                <a:tab pos="630555" algn="l"/>
              </a:tabLst>
            </a:pP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Наличие связи изучаемого материала с пройденным материалом</a:t>
            </a:r>
          </a:p>
          <a:p>
            <a:pPr algn="just">
              <a:lnSpc>
                <a:spcPct val="115000"/>
              </a:lnSpc>
              <a:tabLst>
                <a:tab pos="630555" algn="l"/>
              </a:tabLst>
            </a:pP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Логическое построение урока</a:t>
            </a:r>
          </a:p>
          <a:p>
            <a:pPr algn="just">
              <a:lnSpc>
                <a:spcPct val="115000"/>
              </a:lnSpc>
              <a:tabLst>
                <a:tab pos="630555" algn="l"/>
              </a:tabLst>
            </a:pP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Постановка целей урока</a:t>
            </a:r>
            <a:endParaRPr lang="ru-RU" sz="1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0AA953-8F8B-41CF-A1AB-C67361DBF7B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67545" y="123478"/>
            <a:ext cx="8352928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Педагоги владеют </a:t>
            </a:r>
          </a:p>
          <a:p>
            <a:pPr algn="ctr">
              <a:spcBef>
                <a:spcPct val="0"/>
              </a:spcBef>
              <a:defRPr/>
            </a:pPr>
            <a:r>
              <a:rPr lang="ru-RU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профессиональными навыками</a:t>
            </a:r>
            <a:endParaRPr lang="ru-RU" sz="20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137947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403648" cy="5143500"/>
          </a:xfrm>
          <a:prstGeom prst="rect">
            <a:avLst/>
          </a:prstGeom>
        </p:spPr>
      </p:pic>
      <p:pic>
        <p:nvPicPr>
          <p:cNvPr id="9" name="Picture 2" descr="C:\Users\Afanaseva\Desktop\сам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04587"/>
            <a:ext cx="658802" cy="64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с двумя вырезанными противолежащими углами 9"/>
          <p:cNvSpPr/>
          <p:nvPr/>
        </p:nvSpPr>
        <p:spPr>
          <a:xfrm>
            <a:off x="701824" y="4804000"/>
            <a:ext cx="8370169" cy="288032"/>
          </a:xfrm>
          <a:prstGeom prst="snip2Diag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08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dirty="0" smtClean="0">
                <a:solidFill>
                  <a:prstClr val="white"/>
                </a:solidFill>
              </a:rPr>
              <a:t>Министерство образования и науки Республики Татарстан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0AA953-8F8B-41CF-A1AB-C67361DBF7B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75504162"/>
              </p:ext>
            </p:extLst>
          </p:nvPr>
        </p:nvGraphicFramePr>
        <p:xfrm>
          <a:off x="428596" y="853826"/>
          <a:ext cx="8319868" cy="40039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2375248" y="270374"/>
            <a:ext cx="64294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Педагоги затрудняются</a:t>
            </a:r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6909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403648" cy="5143500"/>
          </a:xfrm>
          <a:prstGeom prst="rect">
            <a:avLst/>
          </a:prstGeom>
        </p:spPr>
      </p:pic>
      <p:pic>
        <p:nvPicPr>
          <p:cNvPr id="9" name="Picture 2" descr="C:\Users\Afanaseva\Desktop\сам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04587"/>
            <a:ext cx="658802" cy="64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с двумя вырезанными противолежащими углами 9"/>
          <p:cNvSpPr/>
          <p:nvPr/>
        </p:nvSpPr>
        <p:spPr>
          <a:xfrm>
            <a:off x="701824" y="4804000"/>
            <a:ext cx="8370169" cy="288032"/>
          </a:xfrm>
          <a:prstGeom prst="snip2Diag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08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dirty="0" smtClean="0">
                <a:solidFill>
                  <a:prstClr val="white"/>
                </a:solidFill>
              </a:rPr>
              <a:t>Министерство образования и науки Республики Татарстан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0AA953-8F8B-41CF-A1AB-C67361DBF7B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000364" y="357172"/>
            <a:ext cx="243804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Регулятивные УУД</a:t>
            </a:r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val="2632663366"/>
              </p:ext>
            </p:extLst>
          </p:nvPr>
        </p:nvGraphicFramePr>
        <p:xfrm>
          <a:off x="755576" y="978683"/>
          <a:ext cx="8136904" cy="36092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230778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77949"/>
            <a:ext cx="1403648" cy="51435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6745" y="267494"/>
            <a:ext cx="8229600" cy="857250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>
              <a:defRPr/>
            </a:pPr>
            <a: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</a:br>
            <a:r>
              <a:rPr lang="ru-RU" sz="2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Проверенные образовательные учреждения Нижнекамского муниципального района</a:t>
            </a:r>
            <a:br>
              <a:rPr lang="ru-RU" sz="2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</a:br>
            <a:r>
              <a:rPr lang="ru-RU" sz="2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</a:br>
            <a:endParaRPr lang="ru-RU" sz="2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C:\Users\Afanaseva\Desktop\сам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160" y="195486"/>
            <a:ext cx="658802" cy="64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с двумя вырезанными противолежащими углами 6"/>
          <p:cNvSpPr/>
          <p:nvPr/>
        </p:nvSpPr>
        <p:spPr>
          <a:xfrm>
            <a:off x="701824" y="4804000"/>
            <a:ext cx="8370169" cy="288032"/>
          </a:xfrm>
          <a:prstGeom prst="snip2Diag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08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dirty="0" smtClean="0">
                <a:solidFill>
                  <a:prstClr val="white"/>
                </a:solidFill>
              </a:rPr>
              <a:t>Министерство образования и науки Республики Татарстан</a:t>
            </a:r>
            <a:endParaRPr lang="ru-RU" dirty="0">
              <a:solidFill>
                <a:prstClr val="white"/>
              </a:solidFill>
            </a:endParaRPr>
          </a:p>
        </p:txBody>
      </p:sp>
      <p:graphicFrame>
        <p:nvGraphicFramePr>
          <p:cNvPr id="8" name="Объект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46866180"/>
              </p:ext>
            </p:extLst>
          </p:nvPr>
        </p:nvGraphicFramePr>
        <p:xfrm>
          <a:off x="971600" y="1491630"/>
          <a:ext cx="7810652" cy="2529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52663"/>
                <a:gridCol w="1952663"/>
                <a:gridCol w="1952663"/>
                <a:gridCol w="1952663"/>
              </a:tblGrid>
              <a:tr h="2045973">
                <a:tc>
                  <a:txBody>
                    <a:bodyPr/>
                    <a:lstStyle/>
                    <a:p>
                      <a:pPr algn="ctr"/>
                      <a:r>
                        <a:rPr lang="ru-RU" sz="2200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Надзор в сфере образования</a:t>
                      </a:r>
                      <a:endParaRPr lang="ru-RU" sz="220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Контроль качества  и </a:t>
                      </a:r>
                      <a:r>
                        <a:rPr lang="ru-RU" sz="2200" b="1" kern="1200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надзор в сфере образования</a:t>
                      </a:r>
                    </a:p>
                    <a:p>
                      <a:pPr algn="ctr"/>
                      <a:endParaRPr lang="ru-RU" sz="220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 b="1" kern="1200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Контроль качества и </a:t>
                      </a:r>
                      <a:r>
                        <a:rPr lang="ru-RU" sz="2200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лицензионный контроль</a:t>
                      </a:r>
                    </a:p>
                    <a:p>
                      <a:pPr algn="ctr"/>
                      <a:endParaRPr lang="ru-RU" sz="220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Лицензионный </a:t>
                      </a:r>
                    </a:p>
                    <a:p>
                      <a:pPr algn="ctr"/>
                      <a:r>
                        <a:rPr lang="ru-RU" sz="2200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контроль</a:t>
                      </a:r>
                      <a:endParaRPr lang="ru-RU" sz="220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09195">
                <a:tc>
                  <a:txBody>
                    <a:bodyPr/>
                    <a:lstStyle/>
                    <a:p>
                      <a:pPr algn="ctr"/>
                      <a:r>
                        <a:rPr lang="ru-RU" sz="2200" b="1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</a:t>
                      </a:r>
                      <a:endParaRPr lang="ru-RU" sz="2200" b="1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 b="1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  <a:endParaRPr lang="ru-RU" sz="2200" b="1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 b="1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</a:t>
                      </a:r>
                      <a:endParaRPr lang="ru-RU" sz="2200" b="1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200" b="1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2200" b="1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11782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403648" cy="5143500"/>
          </a:xfrm>
          <a:prstGeom prst="rect">
            <a:avLst/>
          </a:prstGeom>
        </p:spPr>
      </p:pic>
      <p:pic>
        <p:nvPicPr>
          <p:cNvPr id="9" name="Picture 2" descr="C:\Users\Afanaseva\Desktop\сам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04587"/>
            <a:ext cx="658802" cy="64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с двумя вырезанными противолежащими углами 9"/>
          <p:cNvSpPr/>
          <p:nvPr/>
        </p:nvSpPr>
        <p:spPr>
          <a:xfrm>
            <a:off x="701824" y="4804000"/>
            <a:ext cx="8370169" cy="288032"/>
          </a:xfrm>
          <a:prstGeom prst="snip2Diag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08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dirty="0" smtClean="0">
                <a:solidFill>
                  <a:prstClr val="white"/>
                </a:solidFill>
              </a:rPr>
              <a:t>Министерство образования и науки Республики Татарстан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0AA953-8F8B-41CF-A1AB-C67361DBF7B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143240" y="428610"/>
            <a:ext cx="298229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Коммуникативные УУД</a:t>
            </a:r>
            <a:endParaRPr lang="ru-RU" sz="2000" b="1" dirty="0">
              <a:solidFill>
                <a:srgbClr val="C00000"/>
              </a:solidFill>
            </a:endParaRPr>
          </a:p>
        </p:txBody>
      </p:sp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val="1625769123"/>
              </p:ext>
            </p:extLst>
          </p:nvPr>
        </p:nvGraphicFramePr>
        <p:xfrm>
          <a:off x="701824" y="987574"/>
          <a:ext cx="8334672" cy="38164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599689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403648" cy="5143500"/>
          </a:xfrm>
          <a:prstGeom prst="rect">
            <a:avLst/>
          </a:prstGeom>
        </p:spPr>
      </p:pic>
      <p:pic>
        <p:nvPicPr>
          <p:cNvPr id="9" name="Picture 2" descr="C:\Users\Afanaseva\Desktop\сам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04587"/>
            <a:ext cx="658802" cy="64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с двумя вырезанными противолежащими углами 9"/>
          <p:cNvSpPr/>
          <p:nvPr/>
        </p:nvSpPr>
        <p:spPr>
          <a:xfrm>
            <a:off x="701824" y="4804000"/>
            <a:ext cx="8370169" cy="288032"/>
          </a:xfrm>
          <a:prstGeom prst="snip2Diag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08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dirty="0" smtClean="0">
                <a:solidFill>
                  <a:prstClr val="white"/>
                </a:solidFill>
              </a:rPr>
              <a:t>Министерство образования и науки Республики Татарстан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0AA953-8F8B-41CF-A1AB-C67361DBF7B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131840" y="261152"/>
            <a:ext cx="325255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Познавательные действия</a:t>
            </a:r>
            <a:endParaRPr lang="ru-RU" sz="2000" b="1" dirty="0">
              <a:solidFill>
                <a:srgbClr val="C00000"/>
              </a:solidFill>
            </a:endParaRPr>
          </a:p>
        </p:txBody>
      </p:sp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2805478227"/>
              </p:ext>
            </p:extLst>
          </p:nvPr>
        </p:nvGraphicFramePr>
        <p:xfrm>
          <a:off x="701823" y="749239"/>
          <a:ext cx="8370169" cy="40547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660160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403648" cy="5143500"/>
          </a:xfrm>
          <a:prstGeom prst="rect">
            <a:avLst/>
          </a:prstGeom>
        </p:spPr>
      </p:pic>
      <p:pic>
        <p:nvPicPr>
          <p:cNvPr id="9" name="Picture 2" descr="C:\Users\Afanaseva\Desktop\сам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04587"/>
            <a:ext cx="658802" cy="64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с двумя вырезанными противолежащими углами 9"/>
          <p:cNvSpPr/>
          <p:nvPr/>
        </p:nvSpPr>
        <p:spPr>
          <a:xfrm>
            <a:off x="701824" y="4804000"/>
            <a:ext cx="8370169" cy="288032"/>
          </a:xfrm>
          <a:prstGeom prst="snip2Diag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08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dirty="0" smtClean="0">
                <a:solidFill>
                  <a:prstClr val="white"/>
                </a:solidFill>
              </a:rPr>
              <a:t>Министерство образования и науки Республики Татарстан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0AA953-8F8B-41CF-A1AB-C67361DBF7B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2047692109"/>
              </p:ext>
            </p:extLst>
          </p:nvPr>
        </p:nvGraphicFramePr>
        <p:xfrm>
          <a:off x="701825" y="642357"/>
          <a:ext cx="8370168" cy="41616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3851920" y="242247"/>
            <a:ext cx="24244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текстом</a:t>
            </a:r>
            <a:endParaRPr lang="ru-RU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7252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403648" cy="5143500"/>
          </a:xfrm>
          <a:prstGeom prst="rect">
            <a:avLst/>
          </a:prstGeom>
        </p:spPr>
      </p:pic>
      <p:pic>
        <p:nvPicPr>
          <p:cNvPr id="9" name="Picture 2" descr="C:\Users\Afanaseva\Desktop\сам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04587"/>
            <a:ext cx="658802" cy="64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с двумя вырезанными противолежащими углами 9"/>
          <p:cNvSpPr/>
          <p:nvPr/>
        </p:nvSpPr>
        <p:spPr>
          <a:xfrm>
            <a:off x="701824" y="4804000"/>
            <a:ext cx="8370169" cy="288032"/>
          </a:xfrm>
          <a:prstGeom prst="snip2Diag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08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dirty="0" smtClean="0">
                <a:solidFill>
                  <a:prstClr val="white"/>
                </a:solidFill>
              </a:rPr>
              <a:t>Министерство образования и науки Республики Татарстан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0AA953-8F8B-41CF-A1AB-C67361DBF7B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123728" y="209062"/>
            <a:ext cx="6048672" cy="4001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20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Положительные стороны</a:t>
            </a:r>
            <a:endParaRPr lang="ru-RU" sz="2000" b="1" dirty="0" smtClean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71600" y="869214"/>
            <a:ext cx="8100392" cy="43791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1.Налицо переход от стратегии «прохождения» материала – к стратегии работе с ним. </a:t>
            </a:r>
            <a:endParaRPr lang="ru-RU" sz="16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Учителя зачастую выходят за рамки учебника, привлекая дополнительный материал – идет от класса к учебнику, а не от учебника к классу. </a:t>
            </a:r>
            <a:endParaRPr lang="ru-RU" sz="16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Педагоги грамотно ставят задачу на работу в паре, группе – используют задачи, требующие разделения ролей, позиционной работы, обсуждения предполагаемого результата. </a:t>
            </a:r>
            <a:endParaRPr lang="ru-RU" sz="16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Учителя демонстрируют установку на достижение различных образовательных результатов – предметных, </a:t>
            </a:r>
            <a:r>
              <a:rPr lang="ru-RU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метапредметных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личностных. </a:t>
            </a:r>
            <a:endParaRPr lang="ru-RU" sz="16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Учителя 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Нижнекамского района,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особенно тех школ, которые имеют серьезный опыт освоения различных систем развивающего обучения, целенаправленно  выстраивают коммуникативную общность класса. </a:t>
            </a:r>
          </a:p>
          <a:p>
            <a:pPr algn="just">
              <a:lnSpc>
                <a:spcPct val="115000"/>
              </a:lnSpc>
              <a:tabLst>
                <a:tab pos="588645" algn="l"/>
                <a:tab pos="630555" algn="l"/>
              </a:tabLst>
            </a:pPr>
            <a:endParaRPr lang="ru-RU" sz="1600" dirty="0">
              <a:solidFill>
                <a:srgbClr val="0070C0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marL="285750" indent="-285750" algn="just">
              <a:lnSpc>
                <a:spcPct val="115000"/>
              </a:lnSpc>
              <a:buFontTx/>
              <a:buChar char="-"/>
              <a:tabLst>
                <a:tab pos="588645" algn="l"/>
                <a:tab pos="630555" algn="l"/>
              </a:tabLst>
            </a:pPr>
            <a:endParaRPr lang="ru-RU" sz="14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099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403648" cy="5143500"/>
          </a:xfrm>
          <a:prstGeom prst="rect">
            <a:avLst/>
          </a:prstGeom>
        </p:spPr>
      </p:pic>
      <p:pic>
        <p:nvPicPr>
          <p:cNvPr id="9" name="Picture 2" descr="C:\Users\Afanaseva\Desktop\сам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04587"/>
            <a:ext cx="658802" cy="64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с двумя вырезанными противолежащими углами 9"/>
          <p:cNvSpPr/>
          <p:nvPr/>
        </p:nvSpPr>
        <p:spPr>
          <a:xfrm>
            <a:off x="701824" y="4804000"/>
            <a:ext cx="8370169" cy="288032"/>
          </a:xfrm>
          <a:prstGeom prst="snip2Diag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08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dirty="0" smtClean="0">
                <a:solidFill>
                  <a:prstClr val="white"/>
                </a:solidFill>
              </a:rPr>
              <a:t>Министерство образования и науки Республики Татарстан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0AA953-8F8B-41CF-A1AB-C67361DBF7B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123728" y="209062"/>
            <a:ext cx="6048672" cy="4001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20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Ресурсы развития</a:t>
            </a:r>
            <a:endParaRPr lang="ru-RU" sz="2000" b="1" dirty="0" smtClean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71600" y="853826"/>
            <a:ext cx="7848872" cy="4507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15000"/>
              </a:lnSpc>
              <a:spcAft>
                <a:spcPts val="1000"/>
              </a:spcAft>
              <a:buAutoNum type="arabicPeriod"/>
            </a:pP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Ритуалы включения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ребенка в позицию субъекта учебной деятельности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Увлечение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«целеполаганием» </a:t>
            </a:r>
            <a:endParaRPr lang="ru-RU" sz="16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15000"/>
              </a:lnSpc>
              <a:spcAft>
                <a:spcPts val="1000"/>
              </a:spcAft>
              <a:buAutoNum type="arabicPeriod"/>
            </a:pP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Словесные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назывные формы фиксации знаний и способов действия преобладают над знаково-символическими, модельными. </a:t>
            </a:r>
            <a:endParaRPr lang="ru-RU" sz="16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15000"/>
              </a:lnSpc>
              <a:spcAft>
                <a:spcPts val="1000"/>
              </a:spcAft>
              <a:buAutoNum type="arabicPeriod"/>
            </a:pP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Текущая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проверка знаний на 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уроке ориентирована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фиксацию базового предметного результата. 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Установка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безусловный успех детей, 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потеря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возможного потенциала развития учащихся. </a:t>
            </a:r>
            <a:endParaRPr lang="ru-RU" sz="16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15000"/>
              </a:lnSpc>
              <a:spcAft>
                <a:spcPts val="1000"/>
              </a:spcAft>
              <a:buAutoNum type="arabicPeriod"/>
            </a:pP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Наиболее затруднительным для ряда 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педагогов является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воспитание личностного результата. </a:t>
            </a:r>
            <a:endParaRPr lang="ru-RU" sz="16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15000"/>
              </a:lnSpc>
              <a:spcAft>
                <a:spcPts val="1000"/>
              </a:spcAft>
              <a:buAutoNum type="arabicPeriod"/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ормальное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следование распространенным </a:t>
            </a:r>
            <a:r>
              <a:rPr lang="ru-RU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частнометодическим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схемам проведения уроков. </a:t>
            </a:r>
            <a:endParaRPr lang="ru-RU" sz="16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600" dirty="0">
              <a:solidFill>
                <a:srgbClr val="0070C0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marL="285750" indent="-285750" algn="just">
              <a:lnSpc>
                <a:spcPct val="115000"/>
              </a:lnSpc>
              <a:buFontTx/>
              <a:buChar char="-"/>
              <a:tabLst>
                <a:tab pos="588645" algn="l"/>
                <a:tab pos="630555" algn="l"/>
              </a:tabLst>
            </a:pP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0800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403648" cy="5143500"/>
          </a:xfrm>
          <a:prstGeom prst="rect">
            <a:avLst/>
          </a:prstGeom>
        </p:spPr>
      </p:pic>
      <p:pic>
        <p:nvPicPr>
          <p:cNvPr id="9" name="Picture 2" descr="C:\Users\Afanaseva\Desktop\сам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04587"/>
            <a:ext cx="658802" cy="64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с двумя вырезанными противолежащими углами 9"/>
          <p:cNvSpPr/>
          <p:nvPr/>
        </p:nvSpPr>
        <p:spPr>
          <a:xfrm>
            <a:off x="701824" y="4804000"/>
            <a:ext cx="8370169" cy="288032"/>
          </a:xfrm>
          <a:prstGeom prst="snip2Diag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08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dirty="0" smtClean="0">
                <a:solidFill>
                  <a:prstClr val="white"/>
                </a:solidFill>
              </a:rPr>
              <a:t>Министерство образования и науки Республики Татарстан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0AA953-8F8B-41CF-A1AB-C67361DBF7B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123728" y="209062"/>
            <a:ext cx="6048672" cy="4001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20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Ресурсы развития</a:t>
            </a:r>
            <a:endParaRPr lang="ru-RU" sz="2000" b="1" dirty="0" smtClean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71600" y="869214"/>
            <a:ext cx="8100392" cy="4095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6. Чрезмерная 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ориентация на план (конспект, технологическую карту) урока. </a:t>
            </a:r>
            <a:endParaRPr lang="ru-RU" sz="1600" dirty="0" smtClean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Освоение 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учащимися контрольно-оценочной самостоятельности. </a:t>
            </a:r>
            <a:endParaRPr lang="ru-RU" sz="1600" dirty="0" smtClean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Педагоги «трудно» отпускают детей «с короткого поводка» - выполняют работу за них, перестраховываются, излишне регламентируют работу, не передают им контрольно-оценочные звенья учебной деятельности. </a:t>
            </a:r>
            <a:endParaRPr lang="ru-RU" sz="1600" dirty="0" smtClean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9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Понимание 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сути технологий </a:t>
            </a:r>
            <a:r>
              <a:rPr lang="ru-RU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деятельностного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типа (проекта, учебной ситуации, учебного исследования). 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Формы 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становятся </a:t>
            </a:r>
            <a:r>
              <a:rPr lang="ru-RU" sz="16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мероприятийными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и не развивающими. </a:t>
            </a:r>
          </a:p>
          <a:p>
            <a:pPr algn="just">
              <a:lnSpc>
                <a:spcPct val="115000"/>
              </a:lnSpc>
            </a:pP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10. 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Недостаток 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средств и технологий для включения в  образовательный процесс </a:t>
            </a:r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всех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учеников – с повышенными познавательными потребностями и  со специальными потребностями в образовании, одаренных и отстающих.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600" dirty="0">
              <a:solidFill>
                <a:srgbClr val="0070C0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marL="285750" indent="-285750" algn="just">
              <a:lnSpc>
                <a:spcPct val="115000"/>
              </a:lnSpc>
              <a:buFontTx/>
              <a:buChar char="-"/>
              <a:tabLst>
                <a:tab pos="588645" algn="l"/>
                <a:tab pos="630555" algn="l"/>
              </a:tabLst>
            </a:pPr>
            <a:endParaRPr lang="ru-RU" sz="14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10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403648" cy="5143500"/>
          </a:xfrm>
          <a:prstGeom prst="rect">
            <a:avLst/>
          </a:prstGeom>
        </p:spPr>
      </p:pic>
      <p:pic>
        <p:nvPicPr>
          <p:cNvPr id="9" name="Picture 2" descr="C:\Users\Afanaseva\Desktop\сам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04587"/>
            <a:ext cx="658802" cy="64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с двумя вырезанными противолежащими углами 9"/>
          <p:cNvSpPr/>
          <p:nvPr/>
        </p:nvSpPr>
        <p:spPr>
          <a:xfrm>
            <a:off x="701824" y="4804000"/>
            <a:ext cx="8370169" cy="288032"/>
          </a:xfrm>
          <a:prstGeom prst="snip2Diag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08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dirty="0" smtClean="0"/>
              <a:t>Министерство образования и науки Республики Татарстан</a:t>
            </a:r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0AA953-8F8B-41CF-A1AB-C67361DBF7BD}" type="slidenum">
              <a:rPr lang="ru-RU" smtClean="0"/>
              <a:pPr>
                <a:defRPr/>
              </a:pPr>
              <a:t>26</a:t>
            </a:fld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2123728" y="56741"/>
            <a:ext cx="6048672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Предложения департамента надзора и контроля в сфере образования МОиН РТ</a:t>
            </a:r>
            <a:endParaRPr lang="ru-RU" sz="20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71600" y="869214"/>
            <a:ext cx="8100392" cy="3419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"/>
              <a:tabLst>
                <a:tab pos="588645" algn="l"/>
                <a:tab pos="630555" algn="l"/>
              </a:tabLst>
            </a:pP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Отделу образования разработать дорожную карту по устранению системных замечаний и нарушений в образовательных 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учреждениях</a:t>
            </a:r>
          </a:p>
          <a:p>
            <a:pPr lvl="0" algn="just">
              <a:lnSpc>
                <a:spcPct val="115000"/>
              </a:lnSpc>
              <a:spcAft>
                <a:spcPts val="0"/>
              </a:spcAft>
              <a:tabLst>
                <a:tab pos="588645" algn="l"/>
                <a:tab pos="630555" algn="l"/>
              </a:tabLst>
            </a:pPr>
            <a:endParaRPr lang="ru-RU" sz="1400" b="1" dirty="0">
              <a:solidFill>
                <a:srgbClr val="00206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algn="just">
              <a:lnSpc>
                <a:spcPct val="115000"/>
              </a:lnSpc>
              <a:spcAft>
                <a:spcPts val="0"/>
              </a:spcAft>
              <a:buFont typeface="Arial" pitchFamily="34" charset="0"/>
              <a:buChar char="•"/>
              <a:tabLst>
                <a:tab pos="588645" algn="l"/>
                <a:tab pos="630555" algn="l"/>
              </a:tabLst>
            </a:pP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повышение профессиональных компетенций руководителей и заместителей руководителей ОО по новеллам в законодательстве в сфере образования</a:t>
            </a:r>
          </a:p>
          <a:p>
            <a:pPr marL="285750" lvl="0" indent="-285750" algn="just">
              <a:lnSpc>
                <a:spcPct val="115000"/>
              </a:lnSpc>
              <a:spcAft>
                <a:spcPts val="0"/>
              </a:spcAft>
              <a:buFont typeface="Arial" pitchFamily="34" charset="0"/>
              <a:buChar char="•"/>
              <a:tabLst>
                <a:tab pos="588645" algn="l"/>
                <a:tab pos="630555" algn="l"/>
              </a:tabLst>
            </a:pP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обеспечение 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безопасных условия обучения, воспитания, присмотра и ухода за 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обучающимися</a:t>
            </a:r>
          </a:p>
          <a:p>
            <a:pPr marL="285750" lvl="0" indent="-285750" algn="just">
              <a:lnSpc>
                <a:spcPct val="115000"/>
              </a:lnSpc>
              <a:spcAft>
                <a:spcPts val="0"/>
              </a:spcAft>
              <a:buFont typeface="Arial" pitchFamily="34" charset="0"/>
              <a:buChar char="•"/>
              <a:tabLst>
                <a:tab pos="588645" algn="l"/>
                <a:tab pos="630555" algn="l"/>
              </a:tabLst>
            </a:pP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развитие методической работы по реализации ФГОС начального и основного общего образования, методического сопровождения всех предметных областей</a:t>
            </a:r>
          </a:p>
          <a:p>
            <a:pPr marL="285750" lvl="0" indent="-285750" algn="just">
              <a:lnSpc>
                <a:spcPct val="115000"/>
              </a:lnSpc>
              <a:buFont typeface="Arial" pitchFamily="34" charset="0"/>
              <a:buChar char="•"/>
              <a:tabLst>
                <a:tab pos="588645" algn="l"/>
                <a:tab pos="630555" algn="l"/>
              </a:tabLst>
            </a:pP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аудит нормативных документов в ОУ</a:t>
            </a:r>
          </a:p>
          <a:p>
            <a:pPr lvl="0" algn="just">
              <a:lnSpc>
                <a:spcPct val="115000"/>
              </a:lnSpc>
              <a:spcAft>
                <a:spcPts val="0"/>
              </a:spcAft>
              <a:tabLst>
                <a:tab pos="588645" algn="l"/>
                <a:tab pos="630555" algn="l"/>
              </a:tabLst>
            </a:pPr>
            <a:endParaRPr lang="ru-RU" sz="1600" dirty="0">
              <a:solidFill>
                <a:srgbClr val="0070C0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marL="285750" lvl="0" indent="-285750" algn="just">
              <a:lnSpc>
                <a:spcPct val="115000"/>
              </a:lnSpc>
              <a:spcAft>
                <a:spcPts val="0"/>
              </a:spcAft>
              <a:buFontTx/>
              <a:buChar char="-"/>
              <a:tabLst>
                <a:tab pos="588645" algn="l"/>
                <a:tab pos="630555" algn="l"/>
              </a:tabLst>
            </a:pP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31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403648" cy="5143500"/>
          </a:xfrm>
          <a:prstGeom prst="rect">
            <a:avLst/>
          </a:prstGeom>
        </p:spPr>
      </p:pic>
      <p:pic>
        <p:nvPicPr>
          <p:cNvPr id="9" name="Picture 2" descr="C:\Users\Afanaseva\Desktop\сам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04587"/>
            <a:ext cx="658802" cy="64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с двумя вырезанными противолежащими углами 9"/>
          <p:cNvSpPr/>
          <p:nvPr/>
        </p:nvSpPr>
        <p:spPr>
          <a:xfrm>
            <a:off x="701824" y="4804000"/>
            <a:ext cx="8370169" cy="288032"/>
          </a:xfrm>
          <a:prstGeom prst="snip2Diag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08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dirty="0" smtClean="0">
                <a:solidFill>
                  <a:prstClr val="white"/>
                </a:solidFill>
              </a:rPr>
              <a:t>Министерство образования и науки Республики Татарстан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0AA953-8F8B-41CF-A1AB-C67361DBF7B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123728" y="56741"/>
            <a:ext cx="6048672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20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Предложения департамента надзора и контроля в сфере образования МОиН РТ</a:t>
            </a:r>
            <a:endParaRPr lang="ru-RU" sz="2000" b="1" dirty="0" smtClean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71600" y="1347614"/>
            <a:ext cx="8100392" cy="28530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lnSpc>
                <a:spcPct val="115000"/>
              </a:lnSpc>
              <a:buFont typeface="Wingdings" panose="05000000000000000000" pitchFamily="2" charset="2"/>
              <a:buChar char="ü"/>
              <a:tabLst>
                <a:tab pos="588645" algn="l"/>
                <a:tab pos="630555" algn="l"/>
              </a:tabLst>
            </a:pPr>
            <a:r>
              <a:rPr lang="ru-RU" dirty="0">
                <a:solidFill>
                  <a:srgbClr val="00206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Обеспечить контроль органа управления образованием</a:t>
            </a:r>
          </a:p>
          <a:p>
            <a:pPr lvl="0" algn="just">
              <a:lnSpc>
                <a:spcPct val="115000"/>
              </a:lnSpc>
              <a:tabLst>
                <a:tab pos="588645" algn="l"/>
                <a:tab pos="630555" algn="l"/>
              </a:tabLst>
            </a:pPr>
            <a:r>
              <a:rPr lang="ru-RU" dirty="0">
                <a:solidFill>
                  <a:srgbClr val="00206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</a:p>
          <a:p>
            <a:pPr marL="180000" lvl="0" indent="-285750" algn="just">
              <a:lnSpc>
                <a:spcPct val="115000"/>
              </a:lnSpc>
              <a:buFont typeface="Arial" panose="020B0604020202020204" pitchFamily="34" charset="0"/>
              <a:buChar char="•"/>
              <a:tabLst>
                <a:tab pos="588645" algn="l"/>
                <a:tab pos="630555" algn="l"/>
              </a:tabLst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за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соответствием педагогического ценза в образовательных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учреждениях, особенно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в ДПО и ДОУ  и др.</a:t>
            </a:r>
          </a:p>
          <a:p>
            <a:pPr marL="180000" lvl="0" indent="-285750" algn="just">
              <a:lnSpc>
                <a:spcPct val="115000"/>
              </a:lnSpc>
              <a:buFont typeface="Arial" panose="020B0604020202020204" pitchFamily="34" charset="0"/>
              <a:buChar char="•"/>
              <a:tabLst>
                <a:tab pos="588645" algn="l"/>
                <a:tab pos="630555" algn="l"/>
              </a:tabLst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за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соблюдением порядка предоставления платных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услуг</a:t>
            </a:r>
          </a:p>
          <a:p>
            <a:pPr marL="180000" lvl="0" indent="-285750" algn="just">
              <a:lnSpc>
                <a:spcPct val="115000"/>
              </a:lnSpc>
              <a:buFont typeface="Arial" panose="020B0604020202020204" pitchFamily="34" charset="0"/>
              <a:buChar char="•"/>
              <a:tabLst>
                <a:tab pos="588645" algn="l"/>
                <a:tab pos="630555" algn="l"/>
              </a:tabLst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организацией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приема в образовательные учреждения</a:t>
            </a:r>
          </a:p>
          <a:p>
            <a:pPr marL="180000" lvl="0" indent="-285750" algn="just">
              <a:lnSpc>
                <a:spcPct val="115000"/>
              </a:lnSpc>
              <a:buFont typeface="Arial" panose="020B0604020202020204" pitchFamily="34" charset="0"/>
              <a:buChar char="•"/>
              <a:tabLst>
                <a:tab pos="588645" algn="l"/>
                <a:tab pos="630555" algn="l"/>
              </a:tabLst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за содержанием и выполнением учебного плана</a:t>
            </a:r>
            <a:endParaRPr lang="ru-RU" dirty="0">
              <a:solidFill>
                <a:srgbClr val="002060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algn="just">
              <a:lnSpc>
                <a:spcPct val="115000"/>
              </a:lnSpc>
              <a:tabLst>
                <a:tab pos="588645" algn="l"/>
                <a:tab pos="630555" algn="l"/>
              </a:tabLst>
            </a:pPr>
            <a:endParaRPr lang="ru-RU" sz="1600" dirty="0">
              <a:solidFill>
                <a:srgbClr val="0070C0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marL="285750" indent="-285750" algn="just">
              <a:lnSpc>
                <a:spcPct val="115000"/>
              </a:lnSpc>
              <a:buFontTx/>
              <a:buChar char="-"/>
              <a:tabLst>
                <a:tab pos="588645" algn="l"/>
                <a:tab pos="630555" algn="l"/>
              </a:tabLst>
            </a:pPr>
            <a:endParaRPr lang="ru-RU" sz="14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9780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133766"/>
            <a:ext cx="8820472" cy="702078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Организация деятельности Департамента</a:t>
            </a:r>
            <a:endParaRPr lang="ru-RU" sz="3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419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0277" y="3016364"/>
            <a:ext cx="4323403" cy="2035302"/>
          </a:xfrm>
          <a:prstGeom prst="rect">
            <a:avLst/>
          </a:prstGeom>
        </p:spPr>
      </p:pic>
      <p:pic>
        <p:nvPicPr>
          <p:cNvPr id="6" name="вход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668385" y="843558"/>
            <a:ext cx="4392489" cy="2038537"/>
          </a:xfrm>
          <a:prstGeom prst="rect">
            <a:avLst/>
          </a:prstGeom>
        </p:spPr>
      </p:pic>
      <p:pic>
        <p:nvPicPr>
          <p:cNvPr id="7" name="Прием.mp4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0278" y="843558"/>
            <a:ext cx="4345147" cy="2038537"/>
          </a:xfrm>
          <a:prstGeom prst="rect">
            <a:avLst/>
          </a:prstGeom>
        </p:spPr>
      </p:pic>
      <p:pic>
        <p:nvPicPr>
          <p:cNvPr id="9" name="Стенд.mp4">
            <a:hlinkClick r:id="" action="ppaction://media"/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668385" y="3016364"/>
            <a:ext cx="4392489" cy="2035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016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403648" cy="5143500"/>
          </a:xfrm>
          <a:prstGeom prst="rect">
            <a:avLst/>
          </a:prstGeom>
        </p:spPr>
      </p:pic>
      <p:pic>
        <p:nvPicPr>
          <p:cNvPr id="7" name="Picture 2" descr="C:\Users\Afanaseva\Desktop\сам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04587"/>
            <a:ext cx="658802" cy="64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с двумя вырезанными противолежащими углами 7"/>
          <p:cNvSpPr/>
          <p:nvPr/>
        </p:nvSpPr>
        <p:spPr>
          <a:xfrm>
            <a:off x="701824" y="4804000"/>
            <a:ext cx="8370169" cy="288032"/>
          </a:xfrm>
          <a:prstGeom prst="snip2Diag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08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dirty="0" smtClean="0">
                <a:solidFill>
                  <a:prstClr val="white"/>
                </a:solidFill>
              </a:rPr>
              <a:t>Министерство образования и науки Республики Татарстан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Подзаголовок 4"/>
          <p:cNvSpPr txBox="1">
            <a:spLocks/>
          </p:cNvSpPr>
          <p:nvPr/>
        </p:nvSpPr>
        <p:spPr>
          <a:xfrm>
            <a:off x="1194517" y="195486"/>
            <a:ext cx="6400800" cy="432048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  <a:defRPr/>
            </a:pPr>
            <a:endParaRPr lang="ru-RU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Verdana" panose="020B0604030504040204" pitchFamily="34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78496" y="1917582"/>
            <a:ext cx="7416825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40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40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242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403648" cy="51435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126589"/>
            <a:ext cx="8229600" cy="857250"/>
          </a:xfrm>
        </p:spPr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>
              <a:defRPr/>
            </a:pPr>
            <a:r>
              <a:rPr lang="ru-RU" sz="31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Образовательные </a:t>
            </a:r>
            <a:r>
              <a:rPr lang="ru-RU" sz="2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организации </a:t>
            </a:r>
            <a:r>
              <a:rPr lang="ru-RU" sz="2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обязаны</a:t>
            </a:r>
            <a:br>
              <a:rPr lang="ru-RU" sz="2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ru-RU" sz="2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ч. </a:t>
            </a:r>
            <a:r>
              <a:rPr lang="ru-RU" sz="2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 </a:t>
            </a:r>
            <a:r>
              <a:rPr lang="ru-RU" sz="2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ст. 28 273-ФЗ)</a:t>
            </a:r>
            <a:r>
              <a:rPr lang="ru-RU" sz="2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C:\Users\Afanaseva\Desktop\сам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04587"/>
            <a:ext cx="658802" cy="64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с двумя вырезанными противолежащими углами 6"/>
          <p:cNvSpPr/>
          <p:nvPr/>
        </p:nvSpPr>
        <p:spPr>
          <a:xfrm>
            <a:off x="701824" y="4804000"/>
            <a:ext cx="8370169" cy="288032"/>
          </a:xfrm>
          <a:prstGeom prst="snip2Diag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08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dirty="0" smtClean="0">
                <a:solidFill>
                  <a:prstClr val="white"/>
                </a:solidFill>
              </a:rPr>
              <a:t>Министерство образования и науки Республики Татарстан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67049" y="1203598"/>
            <a:ext cx="8229600" cy="3394472"/>
          </a:xfrm>
        </p:spPr>
        <p:txBody>
          <a:bodyPr>
            <a:normAutofit fontScale="47500" lnSpcReduction="20000"/>
          </a:bodyPr>
          <a:lstStyle/>
          <a:p>
            <a:pPr algn="just">
              <a:lnSpc>
                <a:spcPct val="115000"/>
              </a:lnSpc>
            </a:pPr>
            <a:r>
              <a:rPr lang="ru-RU" sz="38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обеспечивать реализацию в полном объеме образовательных программ, соответствие качества подготовки обучающихся установленным требованиям, соответствие применяемых форм, средств, методов обучения и воспитания возрастным, психофизическим особенностям, склонностям, способностям, интересам и потребностям </a:t>
            </a:r>
            <a:r>
              <a:rPr lang="ru-RU" sz="3800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обучающихся</a:t>
            </a:r>
            <a:endParaRPr lang="ru-RU" sz="3800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ru-RU" sz="38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создавать безопасные условия обучения, воспитания, присмотра и ухода за обучающимися, их содержания в соответствии с установленными нормами, обеспечивающими жизнь и здоровье обучающихся, работников образовательной </a:t>
            </a:r>
            <a:r>
              <a:rPr lang="ru-RU" sz="3800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организации</a:t>
            </a:r>
            <a:endParaRPr lang="ru-RU" sz="3800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ru-RU" sz="38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соблюдать права и свободы обучающихся, родителей (законных представителей) несовершеннолетних обучающихся, работников образовательной </a:t>
            </a:r>
            <a:r>
              <a:rPr lang="ru-RU" sz="3800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организации</a:t>
            </a:r>
            <a:endParaRPr lang="ru-RU" sz="3800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endParaRPr lang="ru-RU" sz="3800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5839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403648" cy="51435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2196" y="281933"/>
            <a:ext cx="8229600" cy="1315035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>
              <a:defRPr/>
            </a:pPr>
            <a:r>
              <a:rPr lang="ru-RU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ea typeface="Calibri" panose="020F0502020204030204" pitchFamily="34" charset="0"/>
              </a:rPr>
              <a:t>Отсутствие </a:t>
            </a:r>
            <a:r>
              <a:rPr lang="ru-RU" sz="2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ea typeface="Times New Roman" panose="02020603050405020304" pitchFamily="18" charset="0"/>
              </a:rPr>
              <a:t>лицензии на право </a:t>
            </a:r>
            <a:r>
              <a:rPr lang="ru-RU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ea typeface="Times New Roman" panose="02020603050405020304" pitchFamily="18" charset="0"/>
              </a:rPr>
              <a:t>осуществления </a:t>
            </a:r>
            <a:r>
              <a:rPr lang="ru-RU" sz="2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ea typeface="Times New Roman" panose="02020603050405020304" pitchFamily="18" charset="0"/>
              </a:rPr>
              <a:t>образовательной </a:t>
            </a:r>
            <a:r>
              <a:rPr lang="ru-RU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ea typeface="Times New Roman" panose="02020603050405020304" pitchFamily="18" charset="0"/>
              </a:rPr>
              <a:t>деятельности </a:t>
            </a:r>
            <a:br>
              <a:rPr lang="ru-RU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ea typeface="Times New Roman" panose="02020603050405020304" pitchFamily="18" charset="0"/>
              </a:rPr>
              <a:t>по фактическим адресам</a:t>
            </a:r>
            <a:br>
              <a:rPr lang="ru-RU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sz="2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C:\Users\Afanaseva\Desktop\сам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843558"/>
            <a:ext cx="658802" cy="64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с двумя вырезанными противолежащими углами 6"/>
          <p:cNvSpPr/>
          <p:nvPr/>
        </p:nvSpPr>
        <p:spPr>
          <a:xfrm>
            <a:off x="701824" y="4804000"/>
            <a:ext cx="8370169" cy="288032"/>
          </a:xfrm>
          <a:prstGeom prst="snip2Diag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08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dirty="0" smtClean="0">
                <a:solidFill>
                  <a:prstClr val="white"/>
                </a:solidFill>
              </a:rPr>
              <a:t>Министерство образования и науки Республики Татарстан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38350" y="1635646"/>
            <a:ext cx="3528392" cy="2376264"/>
          </a:xfrm>
        </p:spPr>
        <p:txBody>
          <a:bodyPr>
            <a:noAutofit/>
          </a:bodyPr>
          <a:lstStyle/>
          <a:p>
            <a:pPr algn="just">
              <a:lnSpc>
                <a:spcPct val="115000"/>
              </a:lnSpc>
            </a:pPr>
            <a:r>
              <a:rPr lang="ru-RU" sz="2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ДЮСШ БАТЫР</a:t>
            </a:r>
          </a:p>
          <a:p>
            <a:pPr algn="just">
              <a:lnSpc>
                <a:spcPct val="115000"/>
              </a:lnSpc>
            </a:pPr>
            <a:r>
              <a:rPr lang="ru-RU" sz="2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ЦДО АВТОГОРОДОК</a:t>
            </a:r>
          </a:p>
          <a:p>
            <a:pPr algn="just">
              <a:lnSpc>
                <a:spcPct val="115000"/>
              </a:lnSpc>
            </a:pPr>
            <a:r>
              <a:rPr lang="ru-RU" sz="2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СДЮТИЭ</a:t>
            </a:r>
          </a:p>
          <a:p>
            <a:pPr>
              <a:lnSpc>
                <a:spcPct val="115000"/>
              </a:lnSpc>
            </a:pPr>
            <a:r>
              <a:rPr lang="ru-RU" sz="2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ЦВР ДЛЯ ОДАРЕННЫХ</a:t>
            </a:r>
          </a:p>
          <a:p>
            <a:endParaRPr lang="ru-RU" sz="22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220072" y="1618729"/>
            <a:ext cx="3456384" cy="2415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15000"/>
              </a:lnSpc>
              <a:spcBef>
                <a:spcPts val="528"/>
              </a:spcBef>
              <a:buFont typeface="Arial" pitchFamily="34" charset="0"/>
              <a:buChar char="•"/>
            </a:pPr>
            <a:r>
              <a:rPr lang="ru-RU" sz="2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ДЮСШ ДИНАМО</a:t>
            </a:r>
          </a:p>
          <a:p>
            <a:pPr marL="342900" indent="-342900">
              <a:lnSpc>
                <a:spcPct val="115000"/>
              </a:lnSpc>
              <a:spcBef>
                <a:spcPts val="528"/>
              </a:spcBef>
              <a:buFont typeface="Arial" pitchFamily="34" charset="0"/>
              <a:buChar char="•"/>
            </a:pPr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ДОУ НИЖНЯЯ УРАТЬМА</a:t>
            </a:r>
          </a:p>
          <a:p>
            <a:pPr marL="342900" indent="-342900" algn="just">
              <a:lnSpc>
                <a:spcPct val="115000"/>
              </a:lnSpc>
              <a:spcBef>
                <a:spcPts val="528"/>
              </a:spcBef>
              <a:buFont typeface="Arial" pitchFamily="34" charset="0"/>
              <a:buChar char="•"/>
            </a:pPr>
            <a:r>
              <a:rPr lang="ru-RU" sz="2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ЦДТ </a:t>
            </a: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РАДУГА</a:t>
            </a:r>
          </a:p>
          <a:p>
            <a:pPr marL="342900" indent="-342900" algn="just">
              <a:lnSpc>
                <a:spcPct val="115000"/>
              </a:lnSpc>
              <a:buFont typeface="Arial" pitchFamily="34" charset="0"/>
              <a:buChar char="•"/>
            </a:pPr>
            <a:endParaRPr lang="ru-RU" sz="22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15000"/>
              </a:lnSpc>
              <a:buFont typeface="Arial" pitchFamily="34" charset="0"/>
              <a:buChar char="•"/>
            </a:pPr>
            <a:endParaRPr lang="ru-RU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5530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595" y="-51468"/>
            <a:ext cx="1403648" cy="51435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7011" y="-30882"/>
            <a:ext cx="8229600" cy="3350082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58 УЧРЕЖДЕНИЙ</a:t>
            </a:r>
            <a:b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имеют несоответствие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образовательного ценза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педагогических работников, руководителей</a:t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часть 3 статьи 19.20 КОАП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C:\Users\Afanaseva\Desktop\сам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5" y="411510"/>
            <a:ext cx="658802" cy="64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с двумя вырезанными противолежащими углами 6"/>
          <p:cNvSpPr/>
          <p:nvPr/>
        </p:nvSpPr>
        <p:spPr>
          <a:xfrm>
            <a:off x="701824" y="4855468"/>
            <a:ext cx="8370169" cy="288032"/>
          </a:xfrm>
          <a:prstGeom prst="snip2Diag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08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dirty="0" smtClean="0">
                <a:solidFill>
                  <a:prstClr val="white"/>
                </a:solidFill>
              </a:rPr>
              <a:t>Министерство образования и науки Республики Татарстан</a:t>
            </a:r>
            <a:endParaRPr lang="ru-RU" dirty="0">
              <a:solidFill>
                <a:prstClr val="white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7078568"/>
              </p:ext>
            </p:extLst>
          </p:nvPr>
        </p:nvGraphicFramePr>
        <p:xfrm>
          <a:off x="2123728" y="3147814"/>
          <a:ext cx="5976664" cy="15240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976664"/>
              </a:tblGrid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СОШ №1               СОШ №15                      СОШ №3</a:t>
                      </a:r>
                      <a:endParaRPr lang="ru-RU" sz="2000" dirty="0" smtClean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20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20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417830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ДШИ                       ДОУ № 70                     ДОУ №84 </a:t>
                      </a:r>
                      <a:endParaRPr lang="ru-RU" sz="2000" dirty="0" smtClean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ru-RU" sz="20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92613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052" y="-51468"/>
            <a:ext cx="1403648" cy="51435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2108" y="915566"/>
            <a:ext cx="8229600" cy="3384376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47 УЧРЕЖДЕНИЙ</a:t>
            </a:r>
            <a:r>
              <a:rPr lang="ru-RU" sz="2800" dirty="0" smtClean="0">
                <a:solidFill>
                  <a:srgbClr val="FF0000"/>
                </a:solidFill>
              </a:rPr>
              <a:t/>
            </a:r>
            <a:br>
              <a:rPr lang="ru-RU" sz="2800" dirty="0" smtClean="0">
                <a:solidFill>
                  <a:srgbClr val="FF0000"/>
                </a:solidFill>
              </a:rPr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 предоставили информацию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 отсутствии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судимости </a:t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значительного количества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работников</a:t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части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2, 4 статьи 48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ФЗ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№ 273-ФЗ «Об образовании в РФ»,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статья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331 Трудового кодекса Российской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Федерации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chemeClr val="tx2"/>
                </a:solidFill>
              </a:rPr>
              <a:t> </a:t>
            </a:r>
          </a:p>
        </p:txBody>
      </p:sp>
      <p:pic>
        <p:nvPicPr>
          <p:cNvPr id="6" name="Picture 2" descr="C:\Users\Afanaseva\Desktop\сам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5" y="411510"/>
            <a:ext cx="658802" cy="64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с двумя вырезанными противолежащими углами 6"/>
          <p:cNvSpPr/>
          <p:nvPr/>
        </p:nvSpPr>
        <p:spPr>
          <a:xfrm>
            <a:off x="701824" y="4804000"/>
            <a:ext cx="8370169" cy="288032"/>
          </a:xfrm>
          <a:prstGeom prst="snip2Diag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08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dirty="0" smtClean="0">
                <a:solidFill>
                  <a:prstClr val="white"/>
                </a:solidFill>
              </a:rPr>
              <a:t>Министерство образования и науки Республики Татарстан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829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595" y="-51468"/>
            <a:ext cx="1403648" cy="51435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2108" y="411510"/>
            <a:ext cx="8229600" cy="3888432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СОШ  № 20,  № 26, </a:t>
            </a:r>
            <a:r>
              <a:rPr lang="ru-RU" sz="24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Верхнечелнинский</a:t>
            </a: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ДОУ</a:t>
            </a:r>
            <a:b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реализуют дополнительные образовательные программы</a:t>
            </a:r>
            <a:b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без лицензии</a:t>
            </a:r>
            <a:b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часть 3 статьи 19.20 КОАП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C:\Users\Afanaseva\Desktop\сам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5" y="411510"/>
            <a:ext cx="658802" cy="64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с двумя вырезанными противолежащими углами 6"/>
          <p:cNvSpPr/>
          <p:nvPr/>
        </p:nvSpPr>
        <p:spPr>
          <a:xfrm>
            <a:off x="701824" y="4804000"/>
            <a:ext cx="8370169" cy="288032"/>
          </a:xfrm>
          <a:prstGeom prst="snip2Diag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08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dirty="0" smtClean="0">
                <a:solidFill>
                  <a:prstClr val="white"/>
                </a:solidFill>
              </a:rPr>
              <a:t>Министерство образования и науки Республики Татарстан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5283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595" y="-51468"/>
            <a:ext cx="1403648" cy="51435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863271"/>
            <a:ext cx="7906916" cy="3652107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 algn="l"/>
            <a:r>
              <a:rPr lang="ru-RU" sz="2000" dirty="0" smtClean="0">
                <a:solidFill>
                  <a:srgbClr val="002060"/>
                </a:solidFill>
              </a:rPr>
              <a:t>-</a:t>
            </a:r>
            <a:r>
              <a:rPr lang="ru-RU" sz="2000" dirty="0" smtClean="0">
                <a:solidFill>
                  <a:srgbClr val="FF0000"/>
                </a:solidFill>
              </a:rPr>
              <a:t>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порядок перевода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отчисления и восстановления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обучающих</a:t>
            </a:r>
            <a:b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режим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занятий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воспитанников</a:t>
            </a:r>
            <a:b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порядок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оформления возникновения,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прекращения отношений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нормы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профессиональной этики педагогических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работников</a:t>
            </a:r>
            <a:b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порядок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аттестации педагогических работников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порядок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реализации права педагогов на бесплатное пользование образовательными, методическими и научными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услугами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C:\Users\Afanaseva\Desktop\сам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5" y="411510"/>
            <a:ext cx="658802" cy="64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с двумя вырезанными противолежащими углами 6"/>
          <p:cNvSpPr/>
          <p:nvPr/>
        </p:nvSpPr>
        <p:spPr>
          <a:xfrm>
            <a:off x="701824" y="4804000"/>
            <a:ext cx="8370169" cy="288032"/>
          </a:xfrm>
          <a:prstGeom prst="snip2Diag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08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dirty="0" smtClean="0">
                <a:solidFill>
                  <a:prstClr val="white"/>
                </a:solidFill>
              </a:rPr>
              <a:t>Министерство образования и науки Республики Татарстан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67744" y="123478"/>
            <a:ext cx="42484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Локальные акты</a:t>
            </a:r>
            <a:b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2400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052" y="-51468"/>
            <a:ext cx="1403648" cy="51435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411510"/>
            <a:ext cx="7992888" cy="4176464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>
              <a:spcBef>
                <a:spcPts val="0"/>
              </a:spcBef>
            </a:pP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СОШ 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 </a:t>
            </a:r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b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Несоответствие образовательного ценза у педагогических </a:t>
            </a:r>
            <a:r>
              <a:rPr lang="ru-RU" sz="2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работников </a:t>
            </a:r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часть 3 статьи 19.20 КОАП</a:t>
            </a:r>
            <a:r>
              <a:rPr lang="ru-RU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Отказ </a:t>
            </a:r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приеме  обучающихся в 10 класс</a:t>
            </a:r>
            <a:b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часть </a:t>
            </a:r>
            <a:r>
              <a:rPr lang="ru-RU" sz="22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sz="2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статьи </a:t>
            </a:r>
            <a:r>
              <a:rPr lang="ru-RU" sz="22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5.57 </a:t>
            </a:r>
            <a:r>
              <a:rPr lang="ru-RU" sz="2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КОАП</a:t>
            </a:r>
            <a:r>
              <a:rPr lang="ru-RU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Нарушение правил оказания </a:t>
            </a:r>
            <a:r>
              <a:rPr lang="ru-RU" sz="2200" dirty="0" smtClean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платных образовательных услуг</a:t>
            </a:r>
            <a:br>
              <a:rPr lang="ru-RU" sz="2200" dirty="0" smtClean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часть </a:t>
            </a:r>
            <a:r>
              <a:rPr lang="ru-RU" sz="22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sz="2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статьи </a:t>
            </a:r>
            <a:r>
              <a:rPr lang="ru-RU" sz="22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19.30 </a:t>
            </a:r>
            <a:r>
              <a:rPr lang="ru-RU" sz="2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КОАП</a:t>
            </a:r>
            <a:r>
              <a:rPr lang="ru-RU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C:\Users\Afanaseva\Desktop\сам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5" y="411510"/>
            <a:ext cx="658802" cy="64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с двумя вырезанными противолежащими углами 6"/>
          <p:cNvSpPr/>
          <p:nvPr/>
        </p:nvSpPr>
        <p:spPr>
          <a:xfrm>
            <a:off x="701824" y="4804000"/>
            <a:ext cx="8370169" cy="288032"/>
          </a:xfrm>
          <a:prstGeom prst="snip2Diag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08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dirty="0" smtClean="0">
                <a:solidFill>
                  <a:prstClr val="white"/>
                </a:solidFill>
              </a:rPr>
              <a:t>Министерство образования и науки Республики Татарстан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719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8034</TotalTime>
  <Words>1224</Words>
  <Application>Microsoft Office PowerPoint</Application>
  <PresentationFormat>Экран (16:9)</PresentationFormat>
  <Paragraphs>249</Paragraphs>
  <Slides>29</Slides>
  <Notes>19</Notes>
  <HiddenSlides>0</HiddenSlides>
  <MMClips>4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Тема Office</vt:lpstr>
      <vt:lpstr>Презентация PowerPoint</vt:lpstr>
      <vt:lpstr>  Проверенные образовательные учреждения Нижнекамского муниципального района  </vt:lpstr>
      <vt:lpstr> Образовательные организации обязаны (ч. 6 ст. 28 273-ФЗ) </vt:lpstr>
      <vt:lpstr>Отсутствие лицензии на право  осуществления образовательной деятельности  по фактическим адресам </vt:lpstr>
      <vt:lpstr>58 УЧРЕЖДЕНИЙ  имеют несоответствие образовательного ценза у педагогических работников, руководителей   (часть 3 статьи 19.20 КОАП)</vt:lpstr>
      <vt:lpstr>47 УЧРЕЖДЕНИЙ  не предоставили информацию об отсутствии судимости  у значительного количества работников  части 2, 4 статьи 48  ФЗ № 273-ФЗ «Об образовании в РФ»,  статья 331 Трудового кодекса Российской Федерации  </vt:lpstr>
      <vt:lpstr>СОШ  № 20,  № 26, Верхнечелнинский ДОУ  реализуют дополнительные образовательные программы  без лицензии   (часть 3 статьи 19.20 КОАП)</vt:lpstr>
      <vt:lpstr>- порядок перевода, отчисления и восстановления обучающих  - режим занятий воспитанников  - порядок оформления возникновения,  прекращения отношений   - нормы профессиональной этики педагогических работников  - порядок аттестации педагогических работников   - порядок реализации права педагогов на бесплатное пользование образовательными, методическими и научными услугами</vt:lpstr>
      <vt:lpstr>     СОШ № 15  Несоответствие образовательного ценза у педагогических работников  (часть 3 статьи 19.20 КОАП)   Отказ в приеме  обучающихся в 10 класс (часть 1 статьи 5.57 КОАП)   Нарушение правил оказания платных образовательных услуг (часть 1 статьи 19.30 КОАП)       </vt:lpstr>
      <vt:lpstr>Презентация PowerPoint</vt:lpstr>
      <vt:lpstr>Презентация PowerPoint</vt:lpstr>
      <vt:lpstr>Презентация PowerPoint</vt:lpstr>
      <vt:lpstr>Презентация PowerPoint</vt:lpstr>
      <vt:lpstr> Внутришкольный контроль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Организация деятельности Департамента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Afanaseva</dc:creator>
  <cp:lastModifiedBy>User</cp:lastModifiedBy>
  <cp:revision>821</cp:revision>
  <cp:lastPrinted>2015-05-17T21:20:12Z</cp:lastPrinted>
  <dcterms:created xsi:type="dcterms:W3CDTF">2014-03-04T07:12:45Z</dcterms:created>
  <dcterms:modified xsi:type="dcterms:W3CDTF">2016-03-28T20:09:55Z</dcterms:modified>
</cp:coreProperties>
</file>